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28"/>
  </p:notesMasterIdLst>
  <p:sldIdLst>
    <p:sldId id="258" r:id="rId5"/>
    <p:sldId id="262" r:id="rId6"/>
    <p:sldId id="259" r:id="rId7"/>
    <p:sldId id="260" r:id="rId8"/>
    <p:sldId id="263" r:id="rId9"/>
    <p:sldId id="261" r:id="rId10"/>
    <p:sldId id="264" r:id="rId11"/>
    <p:sldId id="265" r:id="rId12"/>
    <p:sldId id="267" r:id="rId13"/>
    <p:sldId id="284" r:id="rId14"/>
    <p:sldId id="286" r:id="rId15"/>
    <p:sldId id="285" r:id="rId16"/>
    <p:sldId id="287" r:id="rId17"/>
    <p:sldId id="288" r:id="rId18"/>
    <p:sldId id="278" r:id="rId19"/>
    <p:sldId id="279" r:id="rId20"/>
    <p:sldId id="280" r:id="rId21"/>
    <p:sldId id="281" r:id="rId22"/>
    <p:sldId id="282" r:id="rId23"/>
    <p:sldId id="283" r:id="rId24"/>
    <p:sldId id="276" r:id="rId25"/>
    <p:sldId id="277" r:id="rId26"/>
    <p:sldId id="289"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1522"/>
    <a:srgbClr val="404738"/>
    <a:srgbClr val="343A2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69" autoAdjust="0"/>
    <p:restoredTop sz="67052"/>
  </p:normalViewPr>
  <p:slideViewPr>
    <p:cSldViewPr snapToGrid="0" snapToObjects="1">
      <p:cViewPr>
        <p:scale>
          <a:sx n="80" d="100"/>
          <a:sy n="80" d="100"/>
        </p:scale>
        <p:origin x="2480" y="456"/>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18A9CF-BBE3-FC49-B7FB-B1DBC1105D23}" type="datetimeFigureOut">
              <a:rPr lang="fr-FR" smtClean="0"/>
              <a:t>19/11/2017</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66FE72-C32C-2245-A5F0-4C4103EB4359}" type="slidenum">
              <a:rPr lang="fr-FR" smtClean="0"/>
              <a:t>‹#›</a:t>
            </a:fld>
            <a:endParaRPr lang="fr-FR"/>
          </a:p>
        </p:txBody>
      </p:sp>
    </p:spTree>
    <p:extLst>
      <p:ext uri="{BB962C8B-B14F-4D97-AF65-F5344CB8AC3E}">
        <p14:creationId xmlns:p14="http://schemas.microsoft.com/office/powerpoint/2010/main" val="272248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2</a:t>
            </a:fld>
            <a:endParaRPr lang="fr-FR"/>
          </a:p>
        </p:txBody>
      </p:sp>
    </p:spTree>
    <p:extLst>
      <p:ext uri="{BB962C8B-B14F-4D97-AF65-F5344CB8AC3E}">
        <p14:creationId xmlns:p14="http://schemas.microsoft.com/office/powerpoint/2010/main" val="1544489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3</a:t>
            </a:fld>
            <a:endParaRPr lang="fr-FR"/>
          </a:p>
        </p:txBody>
      </p:sp>
    </p:spTree>
    <p:extLst>
      <p:ext uri="{BB962C8B-B14F-4D97-AF65-F5344CB8AC3E}">
        <p14:creationId xmlns:p14="http://schemas.microsoft.com/office/powerpoint/2010/main" val="10362508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8</a:t>
            </a:fld>
            <a:endParaRPr lang="fr-FR"/>
          </a:p>
        </p:txBody>
      </p:sp>
    </p:spTree>
    <p:extLst>
      <p:ext uri="{BB962C8B-B14F-4D97-AF65-F5344CB8AC3E}">
        <p14:creationId xmlns:p14="http://schemas.microsoft.com/office/powerpoint/2010/main" val="1130958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9</a:t>
            </a:fld>
            <a:endParaRPr lang="fr-FR"/>
          </a:p>
        </p:txBody>
      </p:sp>
    </p:spTree>
    <p:extLst>
      <p:ext uri="{BB962C8B-B14F-4D97-AF65-F5344CB8AC3E}">
        <p14:creationId xmlns:p14="http://schemas.microsoft.com/office/powerpoint/2010/main" val="485051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10</a:t>
            </a:fld>
            <a:endParaRPr lang="fr-FR"/>
          </a:p>
        </p:txBody>
      </p:sp>
    </p:spTree>
    <p:extLst>
      <p:ext uri="{BB962C8B-B14F-4D97-AF65-F5344CB8AC3E}">
        <p14:creationId xmlns:p14="http://schemas.microsoft.com/office/powerpoint/2010/main" val="213772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11</a:t>
            </a:fld>
            <a:endParaRPr lang="fr-FR"/>
          </a:p>
        </p:txBody>
      </p:sp>
    </p:spTree>
    <p:extLst>
      <p:ext uri="{BB962C8B-B14F-4D97-AF65-F5344CB8AC3E}">
        <p14:creationId xmlns:p14="http://schemas.microsoft.com/office/powerpoint/2010/main" val="729317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12</a:t>
            </a:fld>
            <a:endParaRPr lang="fr-FR"/>
          </a:p>
        </p:txBody>
      </p:sp>
    </p:spTree>
    <p:extLst>
      <p:ext uri="{BB962C8B-B14F-4D97-AF65-F5344CB8AC3E}">
        <p14:creationId xmlns:p14="http://schemas.microsoft.com/office/powerpoint/2010/main" val="1242032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13</a:t>
            </a:fld>
            <a:endParaRPr lang="fr-FR"/>
          </a:p>
        </p:txBody>
      </p:sp>
    </p:spTree>
    <p:extLst>
      <p:ext uri="{BB962C8B-B14F-4D97-AF65-F5344CB8AC3E}">
        <p14:creationId xmlns:p14="http://schemas.microsoft.com/office/powerpoint/2010/main" val="1072761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14</a:t>
            </a:fld>
            <a:endParaRPr lang="fr-FR"/>
          </a:p>
        </p:txBody>
      </p:sp>
    </p:spTree>
    <p:extLst>
      <p:ext uri="{BB962C8B-B14F-4D97-AF65-F5344CB8AC3E}">
        <p14:creationId xmlns:p14="http://schemas.microsoft.com/office/powerpoint/2010/main" val="16623728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16</a:t>
            </a:fld>
            <a:endParaRPr lang="fr-FR"/>
          </a:p>
        </p:txBody>
      </p:sp>
    </p:spTree>
    <p:extLst>
      <p:ext uri="{BB962C8B-B14F-4D97-AF65-F5344CB8AC3E}">
        <p14:creationId xmlns:p14="http://schemas.microsoft.com/office/powerpoint/2010/main" val="1240190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cs typeface="Arial"/>
            </a:endParaRPr>
          </a:p>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18</a:t>
            </a:fld>
            <a:endParaRPr lang="fr-FR"/>
          </a:p>
        </p:txBody>
      </p:sp>
    </p:spTree>
    <p:extLst>
      <p:ext uri="{BB962C8B-B14F-4D97-AF65-F5344CB8AC3E}">
        <p14:creationId xmlns:p14="http://schemas.microsoft.com/office/powerpoint/2010/main" val="13313559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21</a:t>
            </a:fld>
            <a:endParaRPr lang="fr-FR"/>
          </a:p>
        </p:txBody>
      </p:sp>
    </p:spTree>
    <p:extLst>
      <p:ext uri="{BB962C8B-B14F-4D97-AF65-F5344CB8AC3E}">
        <p14:creationId xmlns:p14="http://schemas.microsoft.com/office/powerpoint/2010/main" val="277594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66FE72-C32C-2245-A5F0-4C4103EB4359}" type="slidenum">
              <a:rPr lang="fr-FR" smtClean="0"/>
              <a:t>22</a:t>
            </a:fld>
            <a:endParaRPr lang="fr-FR"/>
          </a:p>
        </p:txBody>
      </p:sp>
    </p:spTree>
    <p:extLst>
      <p:ext uri="{BB962C8B-B14F-4D97-AF65-F5344CB8AC3E}">
        <p14:creationId xmlns:p14="http://schemas.microsoft.com/office/powerpoint/2010/main" val="759280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CDB3CC-F982-40F9-8DD6-BCC9AFBF44BD}" type="datetime1">
              <a:rPr lang="en-US" smtClean="0"/>
              <a:pPr/>
              <a:t>11/19/17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spTree>
    <p:extLst>
      <p:ext uri="{BB962C8B-B14F-4D97-AF65-F5344CB8AC3E}">
        <p14:creationId xmlns:p14="http://schemas.microsoft.com/office/powerpoint/2010/main" val="1728351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11/19/17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220382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9E7B99-7C3F-4BC3-B7B8-7E1F8C620B24}" type="datetime1">
              <a:rPr lang="en-US" smtClean="0"/>
              <a:pPr/>
              <a:t>11/19/17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AF2B4D-6B12-4EDF-87BB-2B55CECB6611}" type="slidenum">
              <a:rPr lang="en-US" smtClean="0"/>
              <a:pPr/>
              <a:t>‹#›</a:t>
            </a:fld>
            <a:endParaRPr lang="en-US"/>
          </a:p>
        </p:txBody>
      </p:sp>
    </p:spTree>
    <p:extLst>
      <p:ext uri="{BB962C8B-B14F-4D97-AF65-F5344CB8AC3E}">
        <p14:creationId xmlns:p14="http://schemas.microsoft.com/office/powerpoint/2010/main" val="1122394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C2560D-EC28-3B41-86E8-18F1CE0113B4}" type="datetimeFigureOut">
              <a:rPr lang="en-US" smtClean="0"/>
              <a:t>11/19/17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60594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8C2560D-EC28-3B41-86E8-18F1CE0113B4}" type="datetimeFigureOut">
              <a:rPr lang="en-US" smtClean="0"/>
              <a:t>11/19/17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86824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8C2560D-EC28-3B41-86E8-18F1CE0113B4}" type="datetimeFigureOut">
              <a:rPr lang="en-US" smtClean="0"/>
              <a:t>11/19/17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084712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11/19/17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249224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11/19/17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11/19/17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615983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11/19/17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723317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8C2560D-EC28-3B41-86E8-18F1CE0113B4}" type="datetimeFigureOut">
              <a:rPr lang="en-US" smtClean="0"/>
              <a:t>11/19/17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1799648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11/19/17</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7" r:id="rId2"/>
    <p:sldLayoutId id="2147493458"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png"/><Relationship Id="rId7" Type="http://schemas.openxmlformats.org/officeDocument/2006/relationships/image" Target="../media/image7.jpeg"/><Relationship Id="rId8" Type="http://schemas.microsoft.com/office/2007/relationships/hdphoto" Target="../media/hdphoto1.wdp"/><Relationship Id="rId9" Type="http://schemas.openxmlformats.org/officeDocument/2006/relationships/image" Target="../media/image8.emf"/><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9.jpeg"/><Relationship Id="rId5"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5"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3.jpg"/><Relationship Id="rId5" Type="http://schemas.openxmlformats.org/officeDocument/2006/relationships/image" Target="../media/image14.jpeg"/><Relationship Id="rId6" Type="http://schemas.microsoft.com/office/2007/relationships/hdphoto" Target="../media/hdphoto3.wdp"/><Relationship Id="rId7" Type="http://schemas.openxmlformats.org/officeDocument/2006/relationships/image" Target="../media/image15.jpg"/><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6.png"/><Relationship Id="rId5" Type="http://schemas.microsoft.com/office/2007/relationships/hdphoto" Target="../media/hdphoto4.wdp"/><Relationship Id="rId6" Type="http://schemas.openxmlformats.org/officeDocument/2006/relationships/image" Target="../media/image17.png"/><Relationship Id="rId7" Type="http://schemas.openxmlformats.org/officeDocument/2006/relationships/image" Target="../media/image18.png"/><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9.jpeg"/><Relationship Id="rId5" Type="http://schemas.microsoft.com/office/2007/relationships/hdphoto" Target="../media/hdphoto2.wdp"/><Relationship Id="rId6" Type="http://schemas.openxmlformats.org/officeDocument/2006/relationships/image" Target="../media/image10.jpg"/><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5.jpg"/><Relationship Id="rId5" Type="http://schemas.openxmlformats.org/officeDocument/2006/relationships/image" Target="../media/image14.jpeg"/><Relationship Id="rId6" Type="http://schemas.microsoft.com/office/2007/relationships/hdphoto" Target="../media/hdphoto3.wdp"/><Relationship Id="rId7"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0.JP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21.jpeg"/><Relationship Id="rId5" Type="http://schemas.openxmlformats.org/officeDocument/2006/relationships/image" Target="../media/image22.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4.jpeg"/><Relationship Id="rId5" Type="http://schemas.microsoft.com/office/2007/relationships/hdphoto" Target="../media/hdphoto3.wdp"/><Relationship Id="rId6" Type="http://schemas.openxmlformats.org/officeDocument/2006/relationships/image" Target="../media/image15.jpg"/><Relationship Id="rId7" Type="http://schemas.openxmlformats.org/officeDocument/2006/relationships/image" Target="../media/image9.jpeg"/><Relationship Id="rId8"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10.jpg"/><Relationship Id="rId5" Type="http://schemas.openxmlformats.org/officeDocument/2006/relationships/image" Target="../media/image19.png"/><Relationship Id="rId6" Type="http://schemas.openxmlformats.org/officeDocument/2006/relationships/image" Target="../media/image9.jpeg"/><Relationship Id="rId7" Type="http://schemas.microsoft.com/office/2007/relationships/hdphoto" Target="../media/hdphoto2.wdp"/><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4" Type="http://schemas.microsoft.com/office/2007/relationships/hdphoto" Target="../media/hdphoto3.wdp"/><Relationship Id="rId5"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4" Type="http://schemas.microsoft.com/office/2007/relationships/hdphoto" Target="../media/hdphoto1.wdp"/><Relationship Id="rId5" Type="http://schemas.openxmlformats.org/officeDocument/2006/relationships/image" Target="../media/image8.emf"/><Relationship Id="rId1" Type="http://schemas.openxmlformats.org/officeDocument/2006/relationships/slideLayout" Target="../slideLayouts/slideLayout1.xml"/><Relationship Id="rId2"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re 1"/>
          <p:cNvSpPr txBox="1">
            <a:spLocks/>
          </p:cNvSpPr>
          <p:nvPr/>
        </p:nvSpPr>
        <p:spPr>
          <a:xfrm>
            <a:off x="2983617" y="324853"/>
            <a:ext cx="5897016" cy="2216297"/>
          </a:xfrm>
          <a:prstGeom prst="rect">
            <a:avLst/>
          </a:prstGeom>
        </p:spPr>
        <p:txBody>
          <a:bodyPr vert="horz" lIns="91440" tIns="45720" rIns="91440" bIns="45720" rtlCol="0" anchor="t">
            <a:normAutofit fontScale="92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z="2800" dirty="0" smtClean="0">
                <a:solidFill>
                  <a:srgbClr val="404738"/>
                </a:solidFill>
                <a:latin typeface="Gotham Bold"/>
                <a:cs typeface="Gotham Bold"/>
              </a:rPr>
              <a:t>Autorégulation et </a:t>
            </a:r>
            <a:r>
              <a:rPr lang="fr-FR" sz="2800" dirty="0" err="1" smtClean="0">
                <a:solidFill>
                  <a:srgbClr val="404738"/>
                </a:solidFill>
                <a:latin typeface="Gotham Bold"/>
                <a:cs typeface="Gotham Bold"/>
              </a:rPr>
              <a:t>hétérorégulation</a:t>
            </a:r>
            <a:r>
              <a:rPr lang="fr-FR" sz="2800" dirty="0" smtClean="0">
                <a:solidFill>
                  <a:srgbClr val="404738"/>
                </a:solidFill>
                <a:latin typeface="Gotham Bold"/>
                <a:cs typeface="Gotham Bold"/>
              </a:rPr>
              <a:t> de jeunes présentant une déficience intellectuelle lors d’une tâche d’apprentissage d’itinéraires en environnement virtuel</a:t>
            </a:r>
          </a:p>
          <a:p>
            <a:r>
              <a:rPr lang="fr-FR" sz="1000" dirty="0" smtClean="0">
                <a:solidFill>
                  <a:srgbClr val="A41522"/>
                </a:solidFill>
                <a:latin typeface="Gotham Bold"/>
                <a:cs typeface="Gotham Bold"/>
              </a:rPr>
              <a:t>___________________________________________________________________________________________________</a:t>
            </a:r>
          </a:p>
          <a:p>
            <a:endParaRPr lang="fr-FR" sz="1000" dirty="0">
              <a:solidFill>
                <a:srgbClr val="A41522"/>
              </a:solidFill>
              <a:latin typeface="Gotham Bold"/>
              <a:cs typeface="Gotham Bold"/>
            </a:endParaRPr>
          </a:p>
          <a:p>
            <a:endParaRPr lang="fr-FR" sz="2000" dirty="0" smtClean="0">
              <a:solidFill>
                <a:srgbClr val="404738"/>
              </a:solidFill>
              <a:latin typeface="Gotham Bold"/>
              <a:cs typeface="Gotham Bold"/>
            </a:endParaRPr>
          </a:p>
          <a:p>
            <a:endParaRPr lang="fr-FR" sz="2000" dirty="0">
              <a:solidFill>
                <a:srgbClr val="404738"/>
              </a:solidFill>
              <a:latin typeface="Gotham Bold"/>
              <a:cs typeface="Gotham Bold"/>
            </a:endParaRPr>
          </a:p>
        </p:txBody>
      </p:sp>
      <p:pic>
        <p:nvPicPr>
          <p:cNvPr id="7" name="Image 6"/>
          <p:cNvPicPr>
            <a:picLocks noChangeAspect="1"/>
          </p:cNvPicPr>
          <p:nvPr/>
        </p:nvPicPr>
        <p:blipFill>
          <a:blip r:embed="rId3"/>
          <a:stretch>
            <a:fillRect/>
          </a:stretch>
        </p:blipFill>
        <p:spPr>
          <a:xfrm>
            <a:off x="4287240" y="4323406"/>
            <a:ext cx="1664303" cy="643326"/>
          </a:xfrm>
          <a:prstGeom prst="rect">
            <a:avLst/>
          </a:prstGeom>
        </p:spPr>
      </p:pic>
      <p:pic>
        <p:nvPicPr>
          <p:cNvPr id="8" name="Image 7"/>
          <p:cNvPicPr/>
          <p:nvPr/>
        </p:nvPicPr>
        <p:blipFill>
          <a:blip r:embed="rId4">
            <a:extLst>
              <a:ext uri="{28A0092B-C50C-407E-A947-70E740481C1C}">
                <a14:useLocalDpi xmlns:a14="http://schemas.microsoft.com/office/drawing/2010/main" val="0"/>
              </a:ext>
            </a:extLst>
          </a:blip>
          <a:srcRect/>
          <a:stretch>
            <a:fillRect/>
          </a:stretch>
        </p:blipFill>
        <p:spPr bwMode="auto">
          <a:xfrm>
            <a:off x="6623036" y="4241783"/>
            <a:ext cx="927735" cy="718185"/>
          </a:xfrm>
          <a:prstGeom prst="rect">
            <a:avLst/>
          </a:prstGeom>
          <a:noFill/>
          <a:ln>
            <a:noFill/>
          </a:ln>
        </p:spPr>
      </p:pic>
      <p:pic>
        <p:nvPicPr>
          <p:cNvPr id="9" name="Image 8"/>
          <p:cNvPicPr/>
          <p:nvPr/>
        </p:nvPicPr>
        <p:blipFill>
          <a:blip r:embed="rId5">
            <a:extLst>
              <a:ext uri="{28A0092B-C50C-407E-A947-70E740481C1C}">
                <a14:useLocalDpi xmlns:a14="http://schemas.microsoft.com/office/drawing/2010/main" val="0"/>
              </a:ext>
            </a:extLst>
          </a:blip>
          <a:srcRect/>
          <a:stretch>
            <a:fillRect/>
          </a:stretch>
        </p:blipFill>
        <p:spPr bwMode="auto">
          <a:xfrm>
            <a:off x="1498359" y="4411389"/>
            <a:ext cx="911225" cy="467360"/>
          </a:xfrm>
          <a:prstGeom prst="rect">
            <a:avLst/>
          </a:prstGeom>
          <a:noFill/>
          <a:ln>
            <a:noFill/>
          </a:ln>
        </p:spPr>
      </p:pic>
      <p:pic>
        <p:nvPicPr>
          <p:cNvPr id="10" name="Picture 5"/>
          <p:cNvPicPr/>
          <p:nvPr/>
        </p:nvPicPr>
        <p:blipFill>
          <a:blip r:embed="rId6">
            <a:extLst>
              <a:ext uri="{28A0092B-C50C-407E-A947-70E740481C1C}">
                <a14:useLocalDpi xmlns:a14="http://schemas.microsoft.com/office/drawing/2010/main" val="0"/>
              </a:ext>
            </a:extLst>
          </a:blip>
          <a:srcRect/>
          <a:stretch>
            <a:fillRect/>
          </a:stretch>
        </p:blipFill>
        <p:spPr bwMode="auto">
          <a:xfrm>
            <a:off x="3081077" y="4285024"/>
            <a:ext cx="534670" cy="720090"/>
          </a:xfrm>
          <a:prstGeom prst="rect">
            <a:avLst/>
          </a:prstGeom>
          <a:noFill/>
        </p:spPr>
      </p:pic>
      <p:grpSp>
        <p:nvGrpSpPr>
          <p:cNvPr id="12" name="Grouper 11"/>
          <p:cNvGrpSpPr>
            <a:grpSpLocks noChangeAspect="1"/>
          </p:cNvGrpSpPr>
          <p:nvPr/>
        </p:nvGrpSpPr>
        <p:grpSpPr>
          <a:xfrm>
            <a:off x="313449" y="324853"/>
            <a:ext cx="2445793" cy="2032079"/>
            <a:chOff x="0" y="457199"/>
            <a:chExt cx="5764398" cy="4787901"/>
          </a:xfrm>
        </p:grpSpPr>
        <p:pic>
          <p:nvPicPr>
            <p:cNvPr id="13" name="Image 12" descr="Macintosh HD:Users:ycourbois:Desktop:Capture d’écran 2017-05-17 à 11.24.43.png"/>
            <p:cNvPicPr>
              <a:picLocks/>
            </p:cNvPicPr>
            <p:nvPr/>
          </p:nvPicPr>
          <p:blipFill>
            <a:blip r:embed="rId7">
              <a:alphaModFix amt="63000"/>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457200"/>
              <a:ext cx="5755640" cy="4787900"/>
            </a:xfrm>
            <a:prstGeom prst="rect">
              <a:avLst/>
            </a:prstGeom>
            <a:noFill/>
            <a:ln>
              <a:noFill/>
            </a:ln>
          </p:spPr>
        </p:pic>
        <p:pic>
          <p:nvPicPr>
            <p:cNvPr id="14" name="Image 13" descr="Macintosh HD:Users:ycourbois:Desktop:Img2.pdf"/>
            <p:cNvPicPr>
              <a:picLocks noChangeAspect="1"/>
            </p:cNvPicPr>
            <p:nvPr/>
          </p:nvPicPr>
          <p:blipFill rotWithShape="1">
            <a:blip r:embed="rId9">
              <a:extLst>
                <a:ext uri="{28A0092B-C50C-407E-A947-70E740481C1C}">
                  <a14:useLocalDpi xmlns:a14="http://schemas.microsoft.com/office/drawing/2010/main" val="0"/>
                </a:ext>
              </a:extLst>
            </a:blip>
            <a:srcRect t="7938" r="12" b="8949"/>
            <a:stretch/>
          </p:blipFill>
          <p:spPr bwMode="auto">
            <a:xfrm>
              <a:off x="5080" y="457199"/>
              <a:ext cx="5759318" cy="4787362"/>
            </a:xfrm>
            <a:prstGeom prst="rect">
              <a:avLst/>
            </a:prstGeom>
            <a:noFill/>
            <a:ln>
              <a:noFill/>
            </a:ln>
          </p:spPr>
        </p:pic>
      </p:grpSp>
      <p:sp>
        <p:nvSpPr>
          <p:cNvPr id="15" name="ZoneTexte 14"/>
          <p:cNvSpPr txBox="1"/>
          <p:nvPr/>
        </p:nvSpPr>
        <p:spPr>
          <a:xfrm>
            <a:off x="313449" y="2672123"/>
            <a:ext cx="8284451" cy="1569660"/>
          </a:xfrm>
          <a:prstGeom prst="rect">
            <a:avLst/>
          </a:prstGeom>
          <a:noFill/>
        </p:spPr>
        <p:txBody>
          <a:bodyPr wrap="square" rtlCol="0">
            <a:spAutoFit/>
          </a:bodyPr>
          <a:lstStyle/>
          <a:p>
            <a:pPr algn="ctr"/>
            <a:r>
              <a:rPr lang="fr-FR" sz="2000" dirty="0">
                <a:solidFill>
                  <a:srgbClr val="404738"/>
                </a:solidFill>
                <a:latin typeface="Gotham Bold"/>
                <a:cs typeface="Gotham Bold"/>
              </a:rPr>
              <a:t>Laurie </a:t>
            </a:r>
            <a:r>
              <a:rPr lang="fr-FR" sz="2000" dirty="0" err="1">
                <a:solidFill>
                  <a:srgbClr val="404738"/>
                </a:solidFill>
                <a:latin typeface="Gotham Bold"/>
                <a:cs typeface="Gotham Bold"/>
              </a:rPr>
              <a:t>Letalle</a:t>
            </a:r>
            <a:r>
              <a:rPr lang="fr-FR" sz="2000" dirty="0">
                <a:solidFill>
                  <a:srgbClr val="404738"/>
                </a:solidFill>
                <a:latin typeface="Gotham Bold"/>
                <a:cs typeface="Gotham Bold"/>
              </a:rPr>
              <a:t> &amp; Yannick </a:t>
            </a:r>
            <a:r>
              <a:rPr lang="fr-FR" sz="2000" dirty="0" err="1">
                <a:solidFill>
                  <a:srgbClr val="404738"/>
                </a:solidFill>
                <a:latin typeface="Gotham Bold"/>
                <a:cs typeface="Gotham Bold"/>
              </a:rPr>
              <a:t>Courbois</a:t>
            </a:r>
            <a:endParaRPr lang="fr-FR" sz="2000" dirty="0">
              <a:solidFill>
                <a:srgbClr val="404738"/>
              </a:solidFill>
              <a:latin typeface="Gotham Bold"/>
              <a:cs typeface="Gotham Bold"/>
            </a:endParaRPr>
          </a:p>
          <a:p>
            <a:pPr algn="ctr"/>
            <a:r>
              <a:rPr lang="fr-FR" dirty="0">
                <a:solidFill>
                  <a:srgbClr val="404738"/>
                </a:solidFill>
                <a:latin typeface="Gotham Bold"/>
                <a:cs typeface="Gotham Bold"/>
              </a:rPr>
              <a:t>Laboratoire PSITEC (EA 4072), Université de Lille</a:t>
            </a:r>
          </a:p>
          <a:p>
            <a:pPr algn="ctr"/>
            <a:endParaRPr lang="fr-FR" sz="1000" dirty="0">
              <a:solidFill>
                <a:srgbClr val="A41522"/>
              </a:solidFill>
              <a:latin typeface="Gotham Bold"/>
              <a:cs typeface="Gotham Bold"/>
            </a:endParaRPr>
          </a:p>
          <a:p>
            <a:pPr algn="ctr"/>
            <a:endParaRPr lang="fr-FR" sz="1000" dirty="0">
              <a:solidFill>
                <a:srgbClr val="A41522"/>
              </a:solidFill>
              <a:latin typeface="Gotham Bold"/>
              <a:cs typeface="Gotham Bold"/>
            </a:endParaRPr>
          </a:p>
          <a:p>
            <a:pPr algn="ctr"/>
            <a:r>
              <a:rPr lang="fr-FR" dirty="0">
                <a:solidFill>
                  <a:srgbClr val="A41522"/>
                </a:solidFill>
                <a:latin typeface="Gotham Bold"/>
                <a:cs typeface="Gotham Bold"/>
              </a:rPr>
              <a:t>10 ans de l’IRESP : Journées de la recherche en santé publique</a:t>
            </a:r>
          </a:p>
          <a:p>
            <a:pPr algn="ctr"/>
            <a:r>
              <a:rPr lang="fr-FR" dirty="0">
                <a:solidFill>
                  <a:srgbClr val="A41522"/>
                </a:solidFill>
                <a:latin typeface="Gotham Bold"/>
                <a:cs typeface="Gotham Bold"/>
              </a:rPr>
              <a:t>Paris, le 23 novembre </a:t>
            </a:r>
            <a:r>
              <a:rPr lang="fr-FR" dirty="0" smtClean="0">
                <a:solidFill>
                  <a:srgbClr val="A41522"/>
                </a:solidFill>
                <a:latin typeface="Gotham Bold"/>
                <a:cs typeface="Gotham Bold"/>
              </a:rPr>
              <a:t>2017</a:t>
            </a:r>
            <a:endParaRPr lang="fr-FR" dirty="0">
              <a:solidFill>
                <a:srgbClr val="A41522"/>
              </a:solidFill>
              <a:latin typeface="Gotham Bold"/>
              <a:cs typeface="Gotham Bold"/>
            </a:endParaRPr>
          </a:p>
        </p:txBody>
      </p:sp>
    </p:spTree>
    <p:extLst>
      <p:ext uri="{BB962C8B-B14F-4D97-AF65-F5344CB8AC3E}">
        <p14:creationId xmlns:p14="http://schemas.microsoft.com/office/powerpoint/2010/main" val="13009144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La déficience intellectuelle</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ZoneTexte 1"/>
          <p:cNvSpPr txBox="1"/>
          <p:nvPr/>
        </p:nvSpPr>
        <p:spPr>
          <a:xfrm>
            <a:off x="401053" y="1245087"/>
            <a:ext cx="8357936" cy="2862322"/>
          </a:xfrm>
          <a:prstGeom prst="rect">
            <a:avLst/>
          </a:prstGeom>
          <a:noFill/>
        </p:spPr>
        <p:txBody>
          <a:bodyPr wrap="square" rtlCol="0">
            <a:spAutoFit/>
          </a:bodyPr>
          <a:lstStyle/>
          <a:p>
            <a:r>
              <a:rPr lang="fr-FR" dirty="0">
                <a:latin typeface="Gotham Book" charset="0"/>
                <a:ea typeface="Gotham Book" charset="0"/>
                <a:cs typeface="Gotham Book" charset="0"/>
              </a:rPr>
              <a:t>S</a:t>
            </a:r>
            <a:r>
              <a:rPr lang="fr-FR" dirty="0" smtClean="0">
                <a:latin typeface="Gotham Book" charset="0"/>
                <a:ea typeface="Gotham Book" charset="0"/>
                <a:cs typeface="Gotham Book" charset="0"/>
              </a:rPr>
              <a:t>elon l’APA (DSM-V), le diagnostic de déficience intellectuelle peut être posé lorsque la personne présente à la fois : </a:t>
            </a:r>
          </a:p>
          <a:p>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Un déficit des fonctions intellectuelles (critère A)</a:t>
            </a:r>
          </a:p>
          <a:p>
            <a:pPr marL="742950" lvl="1" indent="-285750">
              <a:buFont typeface="Wingdings" charset="2"/>
              <a:buChar char="v"/>
            </a:pPr>
            <a:r>
              <a:rPr lang="fr-FR" dirty="0" smtClean="0">
                <a:latin typeface="Gotham Book" charset="0"/>
                <a:ea typeface="Gotham Book" charset="0"/>
                <a:cs typeface="Gotham Book" charset="0"/>
              </a:rPr>
              <a:t>Un déficit des fonctions adaptatives (critère B)</a:t>
            </a:r>
          </a:p>
          <a:p>
            <a:pPr marL="742950" lvl="1" indent="-285750">
              <a:buFont typeface="Wingdings" charset="2"/>
              <a:buChar char="v"/>
            </a:pPr>
            <a:endParaRPr lang="fr-FR" dirty="0">
              <a:latin typeface="Gotham Book" charset="0"/>
              <a:ea typeface="Gotham Book" charset="0"/>
              <a:cs typeface="Gotham Book" charset="0"/>
            </a:endParaRPr>
          </a:p>
          <a:p>
            <a:pPr marL="742950" lvl="1" indent="-285750">
              <a:buFont typeface="Wingdings" charset="2"/>
              <a:buChar char="v"/>
            </a:pPr>
            <a:endParaRPr lang="fr-FR" dirty="0" smtClean="0">
              <a:latin typeface="Gotham Book" charset="0"/>
              <a:ea typeface="Gotham Book" charset="0"/>
              <a:cs typeface="Gotham Book" charset="0"/>
            </a:endParaRPr>
          </a:p>
          <a:p>
            <a:r>
              <a:rPr lang="fr-FR" dirty="0" smtClean="0">
                <a:latin typeface="Gotham Book" charset="0"/>
                <a:ea typeface="Gotham Book" charset="0"/>
                <a:cs typeface="Gotham Book" charset="0"/>
              </a:rPr>
              <a:t>Le début du déficit intellectuel et adaptatif apparaît pendant la période du développement (critère C)</a:t>
            </a:r>
          </a:p>
          <a:p>
            <a:pPr marL="742950" lvl="1" indent="-285750">
              <a:buFont typeface="Wingdings" charset="2"/>
              <a:buChar char="v"/>
            </a:pPr>
            <a:endParaRPr lang="fr-FR" dirty="0"/>
          </a:p>
        </p:txBody>
      </p:sp>
    </p:spTree>
    <p:extLst>
      <p:ext uri="{BB962C8B-B14F-4D97-AF65-F5344CB8AC3E}">
        <p14:creationId xmlns:p14="http://schemas.microsoft.com/office/powerpoint/2010/main" val="11701717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ok" charset="0"/>
                <a:ea typeface="Gotham Book" charset="0"/>
                <a:cs typeface="Gotham Book" charset="0"/>
              </a:rPr>
              <a:t>L’autorégulation</a:t>
            </a:r>
            <a:endParaRPr lang="fr-FR" sz="2800" dirty="0" smtClean="0">
              <a:solidFill>
                <a:srgbClr val="A41522"/>
              </a:solidFill>
              <a:latin typeface="Gotham Book" charset="0"/>
              <a:ea typeface="Gotham Book" charset="0"/>
              <a:cs typeface="Gotham Book" charset="0"/>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3" name="Espace réservé du contenu 8"/>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0"/>
                    </a14:imgEffect>
                  </a14:imgLayer>
                </a14:imgProps>
              </a:ext>
            </a:extLst>
          </a:blip>
          <a:srcRect t="19408" b="19408"/>
          <a:stretch>
            <a:fillRect/>
          </a:stretch>
        </p:blipFill>
        <p:spPr>
          <a:xfrm>
            <a:off x="436637" y="1614419"/>
            <a:ext cx="1532256" cy="1267691"/>
          </a:xfrm>
          <a:prstGeom prst="rect">
            <a:avLst/>
          </a:prstGeom>
        </p:spPr>
      </p:pic>
      <p:sp>
        <p:nvSpPr>
          <p:cNvPr id="2" name="ZoneTexte 1"/>
          <p:cNvSpPr txBox="1"/>
          <p:nvPr/>
        </p:nvSpPr>
        <p:spPr>
          <a:xfrm>
            <a:off x="2140883" y="1283368"/>
            <a:ext cx="6024549" cy="2308324"/>
          </a:xfrm>
          <a:prstGeom prst="rect">
            <a:avLst/>
          </a:prstGeom>
          <a:noFill/>
        </p:spPr>
        <p:txBody>
          <a:bodyPr wrap="square" rtlCol="0">
            <a:spAutoFit/>
          </a:bodyPr>
          <a:lstStyle/>
          <a:p>
            <a:endParaRPr lang="fr-FR" dirty="0">
              <a:latin typeface="Gotham" charset="0"/>
              <a:ea typeface="Gotham" charset="0"/>
              <a:cs typeface="Gotham" charset="0"/>
            </a:endParaRPr>
          </a:p>
          <a:p>
            <a:pPr algn="r"/>
            <a:r>
              <a:rPr lang="fr-FR" dirty="0" smtClean="0">
                <a:latin typeface="Gotham Book" charset="0"/>
                <a:ea typeface="Gotham Book" charset="0"/>
                <a:cs typeface="Gotham Book" charset="0"/>
              </a:rPr>
              <a:t>«</a:t>
            </a:r>
            <a:r>
              <a:rPr lang="fr-FR" dirty="0">
                <a:latin typeface="Gotham Book" charset="0"/>
                <a:ea typeface="Gotham Book" charset="0"/>
                <a:cs typeface="Gotham Book" charset="0"/>
              </a:rPr>
              <a:t> Système complexe de réponses qui permet aux individus d’examiner leur environnement et leur répertoire de réponses pour s’adapter à leur environnement, en faisant des plans d’actions, en agissant, en évaluant la désirabilité des conséquences de l’action, et en révisant leurs plans si nécessaire.» </a:t>
            </a:r>
            <a:r>
              <a:rPr lang="fr-FR" sz="1400" dirty="0">
                <a:latin typeface="Gotham Book" charset="0"/>
                <a:ea typeface="Gotham Book" charset="0"/>
                <a:cs typeface="Gotham Book" charset="0"/>
              </a:rPr>
              <a:t>(Whitman, 1990)</a:t>
            </a:r>
          </a:p>
          <a:p>
            <a:endParaRPr lang="fr-FR" dirty="0">
              <a:latin typeface="Gotham" charset="0"/>
              <a:ea typeface="Gotham" charset="0"/>
              <a:cs typeface="Gotham" charset="0"/>
            </a:endParaRPr>
          </a:p>
        </p:txBody>
      </p:sp>
    </p:spTree>
    <p:extLst>
      <p:ext uri="{BB962C8B-B14F-4D97-AF65-F5344CB8AC3E}">
        <p14:creationId xmlns:p14="http://schemas.microsoft.com/office/powerpoint/2010/main" val="14666111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L’</a:t>
            </a:r>
            <a:r>
              <a:rPr lang="fr-FR" sz="2800" dirty="0" err="1" smtClean="0">
                <a:solidFill>
                  <a:srgbClr val="404738"/>
                </a:solidFill>
                <a:latin typeface="Gotham Bold"/>
                <a:cs typeface="Gotham Bold"/>
              </a:rPr>
              <a:t>hétérorégulation</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6" name="Image 5" descr="6e21ac9011f33ea4da087433c7ebda3c.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95" y="1583093"/>
            <a:ext cx="1285647" cy="1371357"/>
          </a:xfrm>
          <a:prstGeom prst="rect">
            <a:avLst/>
          </a:prstGeom>
        </p:spPr>
      </p:pic>
      <p:sp>
        <p:nvSpPr>
          <p:cNvPr id="8" name="Rectangle 7"/>
          <p:cNvSpPr/>
          <p:nvPr/>
        </p:nvSpPr>
        <p:spPr>
          <a:xfrm>
            <a:off x="1967389" y="1332073"/>
            <a:ext cx="6280484" cy="1692771"/>
          </a:xfrm>
          <a:prstGeom prst="rect">
            <a:avLst/>
          </a:prstGeom>
        </p:spPr>
        <p:txBody>
          <a:bodyPr wrap="square">
            <a:spAutoFit/>
          </a:bodyPr>
          <a:lstStyle/>
          <a:p>
            <a:endParaRPr lang="fr-FR" dirty="0">
              <a:latin typeface="Gotham" charset="0"/>
              <a:ea typeface="Gotham" charset="0"/>
              <a:cs typeface="Gotham" charset="0"/>
            </a:endParaRPr>
          </a:p>
          <a:p>
            <a:pPr algn="r"/>
            <a:r>
              <a:rPr lang="fr-FR" dirty="0">
                <a:latin typeface="Gotham Book" charset="0"/>
                <a:ea typeface="Gotham Book" charset="0"/>
                <a:cs typeface="Gotham Book" charset="0"/>
              </a:rPr>
              <a:t>« Tentatives d’étayage, de régulation, de médiation, de tutorat, fournies par le partenaire social (adulte, expert, etc.) envers la personne, dans le cadre de situations interactives d’apprentissage ou de résolution de problème. » </a:t>
            </a:r>
          </a:p>
          <a:p>
            <a:pPr algn="r"/>
            <a:r>
              <a:rPr lang="fr-FR" sz="1400" dirty="0">
                <a:latin typeface="Gotham Book" charset="0"/>
                <a:ea typeface="Gotham Book" charset="0"/>
                <a:cs typeface="Gotham Book" charset="0"/>
              </a:rPr>
              <a:t>(Nader-Grosbois, 2007)</a:t>
            </a:r>
          </a:p>
        </p:txBody>
      </p:sp>
    </p:spTree>
    <p:extLst>
      <p:ext uri="{BB962C8B-B14F-4D97-AF65-F5344CB8AC3E}">
        <p14:creationId xmlns:p14="http://schemas.microsoft.com/office/powerpoint/2010/main" val="1248928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400" dirty="0" smtClean="0">
                <a:solidFill>
                  <a:srgbClr val="404738"/>
                </a:solidFill>
                <a:latin typeface="Gotham" charset="0"/>
                <a:ea typeface="Gotham" charset="0"/>
                <a:cs typeface="Gotham" charset="0"/>
              </a:rPr>
              <a:t>Autorégulation et navigation spatiale, des stratégies similaires?</a:t>
            </a:r>
            <a:endParaRPr lang="fr-FR" sz="2400" dirty="0" smtClean="0">
              <a:solidFill>
                <a:srgbClr val="A41522"/>
              </a:solidFill>
              <a:latin typeface="Gotham" charset="0"/>
              <a:ea typeface="Gotham" charset="0"/>
              <a:cs typeface="Gotham" charset="0"/>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7" name="Rectangle 6"/>
          <p:cNvSpPr/>
          <p:nvPr/>
        </p:nvSpPr>
        <p:spPr>
          <a:xfrm>
            <a:off x="375043" y="998800"/>
            <a:ext cx="3129603" cy="3170312"/>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latin typeface="Gill Sans MT"/>
              <a:ea typeface="+mn-ea"/>
              <a:cs typeface="+mn-cs"/>
            </a:endParaRPr>
          </a:p>
        </p:txBody>
      </p:sp>
      <p:sp>
        <p:nvSpPr>
          <p:cNvPr id="8" name="Rectangle 7"/>
          <p:cNvSpPr/>
          <p:nvPr/>
        </p:nvSpPr>
        <p:spPr>
          <a:xfrm>
            <a:off x="5181580" y="1001732"/>
            <a:ext cx="3506528" cy="3167380"/>
          </a:xfrm>
          <a:prstGeom prst="rect">
            <a:avLst/>
          </a:prstGeom>
          <a:solidFill>
            <a:srgbClr val="FFFFFF"/>
          </a:solidFill>
          <a:ln w="25400" cap="flat" cmpd="sng" algn="ctr">
            <a:solidFill>
              <a:srgbClr val="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srgbClr val="000000"/>
              </a:solidFill>
              <a:effectLst/>
              <a:uLnTx/>
              <a:uFillTx/>
              <a:latin typeface="Gill Sans MT"/>
              <a:ea typeface="+mn-ea"/>
              <a:cs typeface="+mn-cs"/>
            </a:endParaRPr>
          </a:p>
        </p:txBody>
      </p:sp>
      <p:sp>
        <p:nvSpPr>
          <p:cNvPr id="9" name="Espace réservé du contenu 3"/>
          <p:cNvSpPr txBox="1">
            <a:spLocks/>
          </p:cNvSpPr>
          <p:nvPr/>
        </p:nvSpPr>
        <p:spPr>
          <a:xfrm>
            <a:off x="5263144" y="2899500"/>
            <a:ext cx="3341936" cy="1240271"/>
          </a:xfrm>
          <a:prstGeom prst="rect">
            <a:avLst/>
          </a:prstGeom>
        </p:spPr>
        <p:txBody>
          <a:bodyPr>
            <a:normAutofit lnSpcReduction="10000"/>
          </a:bodyPr>
          <a:lstStyle>
            <a:lvl1pPr marL="365760" indent="-283464" algn="l" rtl="0" eaLnBrk="1" latinLnBrk="0" hangingPunct="1">
              <a:lnSpc>
                <a:spcPct val="100000"/>
              </a:lnSpc>
              <a:spcBef>
                <a:spcPts val="600"/>
              </a:spcBef>
              <a:buClr>
                <a:schemeClr val="accent1"/>
              </a:buClr>
              <a:buSzPct val="80000"/>
              <a:buFont typeface="Wingdings 2"/>
              <a:buChar char=""/>
              <a:defRPr kumimoji="0" sz="28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4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0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18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18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pPr>
              <a:buClr>
                <a:schemeClr val="accent2"/>
              </a:buClr>
              <a:buSzPct val="100000"/>
              <a:buFont typeface="Arial"/>
              <a:buChar char="•"/>
            </a:pPr>
            <a:r>
              <a:rPr lang="fr-FR" sz="1800" dirty="0" smtClean="0">
                <a:latin typeface="Gotham Book" charset="0"/>
                <a:ea typeface="Gotham Book" charset="0"/>
                <a:cs typeface="Gotham Book" charset="0"/>
              </a:rPr>
              <a:t>Planifier un déplacement</a:t>
            </a:r>
          </a:p>
          <a:p>
            <a:pPr>
              <a:buClr>
                <a:schemeClr val="accent2"/>
              </a:buClr>
              <a:buSzPct val="100000"/>
              <a:buFont typeface="Arial"/>
              <a:buChar char="•"/>
            </a:pPr>
            <a:r>
              <a:rPr lang="fr-FR" sz="1800" dirty="0" smtClean="0">
                <a:latin typeface="Gotham Book" charset="0"/>
                <a:ea typeface="Gotham Book" charset="0"/>
                <a:cs typeface="Gotham Book" charset="0"/>
              </a:rPr>
              <a:t>Réaliser un déplacement sans erreur</a:t>
            </a:r>
          </a:p>
          <a:p>
            <a:pPr>
              <a:buClr>
                <a:schemeClr val="accent2"/>
              </a:buClr>
              <a:buSzPct val="100000"/>
              <a:buFont typeface="Arial"/>
              <a:buChar char="•"/>
            </a:pPr>
            <a:r>
              <a:rPr lang="fr-FR" sz="1800" dirty="0" smtClean="0">
                <a:latin typeface="Gotham Book" charset="0"/>
                <a:ea typeface="Gotham Book" charset="0"/>
                <a:cs typeface="Gotham Book" charset="0"/>
              </a:rPr>
              <a:t>Réajuster son itinéraire</a:t>
            </a:r>
            <a:endParaRPr lang="fr-FR" sz="1800" dirty="0">
              <a:latin typeface="Gotham Book" charset="0"/>
              <a:ea typeface="Gotham Book" charset="0"/>
              <a:cs typeface="Gotham Book" charset="0"/>
            </a:endParaRPr>
          </a:p>
        </p:txBody>
      </p:sp>
      <p:pic>
        <p:nvPicPr>
          <p:cNvPr id="10" name="Image 9" descr="Capture d’écran 2016-01-06 à 19.44.19.png"/>
          <p:cNvPicPr>
            <a:picLocks noChangeAspect="1"/>
          </p:cNvPicPr>
          <p:nvPr/>
        </p:nvPicPr>
        <p:blipFill rotWithShape="1">
          <a:blip r:embed="rId3">
            <a:extLst>
              <a:ext uri="{28A0092B-C50C-407E-A947-70E740481C1C}">
                <a14:useLocalDpi xmlns:a14="http://schemas.microsoft.com/office/drawing/2010/main" val="0"/>
              </a:ext>
            </a:extLst>
          </a:blip>
          <a:srcRect r="8305"/>
          <a:stretch/>
        </p:blipFill>
        <p:spPr>
          <a:xfrm>
            <a:off x="6400800" y="1154386"/>
            <a:ext cx="1066624" cy="1624179"/>
          </a:xfrm>
          <a:prstGeom prst="rect">
            <a:avLst/>
          </a:prstGeom>
        </p:spPr>
      </p:pic>
      <p:sp>
        <p:nvSpPr>
          <p:cNvPr id="11" name="Espace réservé du contenu 3"/>
          <p:cNvSpPr txBox="1">
            <a:spLocks/>
          </p:cNvSpPr>
          <p:nvPr/>
        </p:nvSpPr>
        <p:spPr>
          <a:xfrm>
            <a:off x="503297" y="3059572"/>
            <a:ext cx="2873091" cy="946664"/>
          </a:xfrm>
          <a:prstGeom prst="rect">
            <a:avLst/>
          </a:prstGeom>
        </p:spPr>
        <p:txBody>
          <a:bodyPr vert="horz" lIns="91440" tIns="45720" rIns="91440" bIns="45720" rtlCol="0">
            <a:normAutofit lnSpcReduction="10000"/>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274320" marR="0" lvl="0" indent="-274320" algn="l" defTabSz="914400" rtl="0" eaLnBrk="1" fontAlgn="auto" latinLnBrk="0" hangingPunct="1">
              <a:lnSpc>
                <a:spcPct val="100000"/>
              </a:lnSpc>
              <a:spcBef>
                <a:spcPct val="20000"/>
              </a:spcBef>
              <a:spcAft>
                <a:spcPts val="0"/>
              </a:spcAft>
              <a:buClr>
                <a:schemeClr val="accent2"/>
              </a:buClr>
              <a:buSzPct val="100000"/>
              <a:buFont typeface="Arial"/>
              <a:buChar char="•"/>
              <a:tabLst/>
              <a:defRPr/>
            </a:pPr>
            <a:r>
              <a:rPr kumimoji="0" lang="fr-FR" sz="1800" b="0" i="0" u="none" strike="noStrike" kern="1200" cap="none" spc="0" normalizeH="0" baseline="0" noProof="0" dirty="0" smtClean="0">
                <a:ln>
                  <a:noFill/>
                </a:ln>
                <a:solidFill>
                  <a:srgbClr val="000000"/>
                </a:solidFill>
                <a:effectLst/>
                <a:uLnTx/>
                <a:uFillTx/>
                <a:latin typeface="Gotham Book" charset="0"/>
                <a:ea typeface="Gotham Book" charset="0"/>
                <a:cs typeface="Gotham Book" charset="0"/>
              </a:rPr>
              <a:t>Planification et exploration des moyens</a:t>
            </a:r>
          </a:p>
          <a:p>
            <a:pPr marL="274320" marR="0" lvl="0" indent="-274320" algn="l" defTabSz="914400" rtl="0" eaLnBrk="1" fontAlgn="auto" latinLnBrk="0" hangingPunct="1">
              <a:lnSpc>
                <a:spcPct val="100000"/>
              </a:lnSpc>
              <a:spcBef>
                <a:spcPct val="20000"/>
              </a:spcBef>
              <a:spcAft>
                <a:spcPts val="0"/>
              </a:spcAft>
              <a:buClr>
                <a:schemeClr val="accent2"/>
              </a:buClr>
              <a:buSzPct val="100000"/>
              <a:buFont typeface="Arial"/>
              <a:buChar char="•"/>
              <a:tabLst/>
              <a:defRPr/>
            </a:pPr>
            <a:r>
              <a:rPr kumimoji="0" lang="fr-FR" sz="1800" b="0" i="0" u="none" strike="noStrike" kern="1200" cap="none" spc="0" normalizeH="0" baseline="0" noProof="0" dirty="0" smtClean="0">
                <a:ln>
                  <a:noFill/>
                </a:ln>
                <a:solidFill>
                  <a:srgbClr val="000000"/>
                </a:solidFill>
                <a:effectLst/>
                <a:uLnTx/>
                <a:uFillTx/>
                <a:latin typeface="Gotham Book" charset="0"/>
                <a:ea typeface="Gotham Book" charset="0"/>
                <a:cs typeface="Gotham Book" charset="0"/>
              </a:rPr>
              <a:t>Évaluation </a:t>
            </a:r>
            <a:endParaRPr kumimoji="0" lang="fr-FR" sz="1800" b="0" i="0" u="none" strike="noStrike" kern="1200" cap="none" spc="0" normalizeH="0" baseline="0" noProof="0" dirty="0">
              <a:ln>
                <a:noFill/>
              </a:ln>
              <a:solidFill>
                <a:srgbClr val="000000"/>
              </a:solidFill>
              <a:effectLst/>
              <a:uLnTx/>
              <a:uFillTx/>
              <a:latin typeface="Gotham Book" charset="0"/>
              <a:ea typeface="Gotham Book" charset="0"/>
              <a:cs typeface="Gotham Book" charset="0"/>
            </a:endParaRPr>
          </a:p>
        </p:txBody>
      </p:sp>
      <p:pic>
        <p:nvPicPr>
          <p:cNvPr id="12" name="Espace réservé du contenu 8"/>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Lst>
          </a:blip>
          <a:srcRect t="19408" b="19408"/>
          <a:stretch>
            <a:fillRect/>
          </a:stretch>
        </p:blipFill>
        <p:spPr>
          <a:xfrm>
            <a:off x="1043808" y="1154386"/>
            <a:ext cx="1792071" cy="1482644"/>
          </a:xfrm>
          <a:prstGeom prst="rect">
            <a:avLst/>
          </a:prstGeom>
        </p:spPr>
      </p:pic>
      <p:sp>
        <p:nvSpPr>
          <p:cNvPr id="13" name="Double flèche horizontale 12"/>
          <p:cNvSpPr/>
          <p:nvPr/>
        </p:nvSpPr>
        <p:spPr>
          <a:xfrm>
            <a:off x="3767113" y="2901512"/>
            <a:ext cx="1152000" cy="423358"/>
          </a:xfrm>
          <a:prstGeom prst="leftRightArrow">
            <a:avLst/>
          </a:prstGeom>
          <a:solidFill>
            <a:schemeClr val="accent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4" name="ZoneTexte 13"/>
          <p:cNvSpPr txBox="1"/>
          <p:nvPr/>
        </p:nvSpPr>
        <p:spPr>
          <a:xfrm>
            <a:off x="3943333" y="1536720"/>
            <a:ext cx="799560" cy="1323439"/>
          </a:xfrm>
          <a:prstGeom prst="rect">
            <a:avLst/>
          </a:prstGeom>
          <a:noFill/>
          <a:effectLst/>
        </p:spPr>
        <p:txBody>
          <a:bodyPr wrap="square" rtlCol="0">
            <a:spAutoFit/>
          </a:bodyPr>
          <a:lstStyle/>
          <a:p>
            <a:pPr algn="ctr"/>
            <a:r>
              <a:rPr lang="fr-FR" sz="8000" b="1" dirty="0" smtClean="0">
                <a:ln w="12700">
                  <a:solidFill>
                    <a:schemeClr val="tx1"/>
                  </a:solidFill>
                  <a:prstDash val="solid"/>
                </a:ln>
                <a:solidFill>
                  <a:schemeClr val="accent2"/>
                </a:solidFill>
              </a:rPr>
              <a:t>?</a:t>
            </a:r>
            <a:endParaRPr lang="fr-FR" sz="8000" b="1" dirty="0">
              <a:ln w="12700">
                <a:solidFill>
                  <a:schemeClr val="tx1"/>
                </a:solidFill>
                <a:prstDash val="solid"/>
              </a:ln>
              <a:solidFill>
                <a:schemeClr val="accent2"/>
              </a:solidFill>
            </a:endParaRPr>
          </a:p>
        </p:txBody>
      </p:sp>
    </p:spTree>
    <p:extLst>
      <p:ext uri="{BB962C8B-B14F-4D97-AF65-F5344CB8AC3E}">
        <p14:creationId xmlns:p14="http://schemas.microsoft.com/office/powerpoint/2010/main" val="1551928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9" presetClass="entr" presetSubtype="0" decel="10000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 calcmode="lin" valueType="num">
                                      <p:cBhvr>
                                        <p:cTn id="25" dur="500" fill="hold"/>
                                        <p:tgtEl>
                                          <p:spTgt spid="14"/>
                                        </p:tgtEl>
                                        <p:attrNameLst>
                                          <p:attrName>style.rotation</p:attrName>
                                        </p:attrNameLst>
                                      </p:cBhvr>
                                      <p:tavLst>
                                        <p:tav tm="0">
                                          <p:val>
                                            <p:fltVal val="360"/>
                                          </p:val>
                                        </p:tav>
                                        <p:tav tm="100000">
                                          <p:val>
                                            <p:fltVal val="0"/>
                                          </p:val>
                                        </p:tav>
                                      </p:tavLst>
                                    </p:anim>
                                    <p:animEffect transition="in" filter="fade">
                                      <p:cBhvr>
                                        <p:cTn id="26" dur="500"/>
                                        <p:tgtEl>
                                          <p:spTgt spid="14"/>
                                        </p:tgtEl>
                                      </p:cBhvr>
                                    </p:animEffect>
                                  </p:childTnLst>
                                </p:cTn>
                              </p:par>
                              <p:par>
                                <p:cTn id="27" presetID="49" presetClass="entr" presetSubtype="0" decel="10000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 calcmode="lin" valueType="num">
                                      <p:cBhvr>
                                        <p:cTn id="31" dur="500" fill="hold"/>
                                        <p:tgtEl>
                                          <p:spTgt spid="13"/>
                                        </p:tgtEl>
                                        <p:attrNameLst>
                                          <p:attrName>style.rotation</p:attrName>
                                        </p:attrNameLst>
                                      </p:cBhvr>
                                      <p:tavLst>
                                        <p:tav tm="0">
                                          <p:val>
                                            <p:fltVal val="360"/>
                                          </p:val>
                                        </p:tav>
                                        <p:tav tm="100000">
                                          <p:val>
                                            <p:fltVal val="0"/>
                                          </p:val>
                                        </p:tav>
                                      </p:tavLst>
                                    </p:anim>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1" grpId="0"/>
      <p:bldP spid="13"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Autonomie des déplacements et </a:t>
            </a:r>
            <a:r>
              <a:rPr lang="fr-FR" sz="2800" dirty="0" err="1" smtClean="0">
                <a:solidFill>
                  <a:srgbClr val="404738"/>
                </a:solidFill>
                <a:latin typeface="Gotham Bold"/>
                <a:cs typeface="Gotham Bold"/>
              </a:rPr>
              <a:t>wayfinding</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5" name="Image 4" descr="Capture d’écran 2016-01-06 à 19.44.19.png"/>
          <p:cNvPicPr>
            <a:picLocks noChangeAspect="1"/>
          </p:cNvPicPr>
          <p:nvPr/>
        </p:nvPicPr>
        <p:blipFill rotWithShape="1">
          <a:blip r:embed="rId3">
            <a:extLst>
              <a:ext uri="{28A0092B-C50C-407E-A947-70E740481C1C}">
                <a14:useLocalDpi xmlns:a14="http://schemas.microsoft.com/office/drawing/2010/main" val="0"/>
              </a:ext>
            </a:extLst>
          </a:blip>
          <a:srcRect r="8305"/>
          <a:stretch/>
        </p:blipFill>
        <p:spPr>
          <a:xfrm>
            <a:off x="264647" y="1364111"/>
            <a:ext cx="1011261" cy="1539875"/>
          </a:xfrm>
          <a:prstGeom prst="rect">
            <a:avLst/>
          </a:prstGeom>
        </p:spPr>
      </p:pic>
      <p:sp>
        <p:nvSpPr>
          <p:cNvPr id="2" name="Rectangle 1"/>
          <p:cNvSpPr/>
          <p:nvPr/>
        </p:nvSpPr>
        <p:spPr>
          <a:xfrm>
            <a:off x="1491917" y="1309866"/>
            <a:ext cx="7234988" cy="2123658"/>
          </a:xfrm>
          <a:prstGeom prst="rect">
            <a:avLst/>
          </a:prstGeom>
        </p:spPr>
        <p:txBody>
          <a:bodyPr wrap="square">
            <a:spAutoFit/>
          </a:bodyPr>
          <a:lstStyle/>
          <a:p>
            <a:r>
              <a:rPr lang="fr-FR" dirty="0" smtClean="0">
                <a:latin typeface="Gotham Book" charset="0"/>
                <a:ea typeface="Gotham Book" charset="0"/>
                <a:cs typeface="Gotham Book" charset="0"/>
              </a:rPr>
              <a:t>«</a:t>
            </a:r>
            <a:r>
              <a:rPr lang="fr-FR" dirty="0">
                <a:latin typeface="Gotham Book" charset="0"/>
                <a:ea typeface="Gotham Book" charset="0"/>
                <a:cs typeface="Gotham Book" charset="0"/>
              </a:rPr>
              <a:t> </a:t>
            </a:r>
            <a:r>
              <a:rPr lang="fr-FR" dirty="0" smtClean="0">
                <a:latin typeface="Gotham Book" charset="0"/>
                <a:ea typeface="Gotham Book" charset="0"/>
                <a:cs typeface="Gotham Book" charset="0"/>
              </a:rPr>
              <a:t>Capacité d’un individu à se déplacer sans aide au sein d’environnements familiers ou non </a:t>
            </a:r>
            <a:r>
              <a:rPr lang="fr-FR" dirty="0">
                <a:latin typeface="Gotham Book" charset="0"/>
                <a:ea typeface="Gotham Book" charset="0"/>
                <a:cs typeface="Gotham Book" charset="0"/>
              </a:rPr>
              <a:t>» </a:t>
            </a:r>
          </a:p>
          <a:p>
            <a:r>
              <a:rPr lang="fr-FR" sz="1400" dirty="0" smtClean="0">
                <a:latin typeface="Gotham Book" charset="0"/>
                <a:ea typeface="Gotham Book" charset="0"/>
                <a:cs typeface="Gotham Book" charset="0"/>
              </a:rPr>
              <a:t>(</a:t>
            </a:r>
            <a:r>
              <a:rPr lang="fr-FR" sz="1400" dirty="0" err="1" smtClean="0">
                <a:latin typeface="Gotham Book" charset="0"/>
                <a:ea typeface="Gotham Book" charset="0"/>
                <a:cs typeface="Gotham Book" charset="0"/>
              </a:rPr>
              <a:t>Mengue-Topio</a:t>
            </a:r>
            <a:r>
              <a:rPr lang="fr-FR" sz="1400" dirty="0" smtClean="0">
                <a:latin typeface="Gotham Book" charset="0"/>
                <a:ea typeface="Gotham Book" charset="0"/>
                <a:cs typeface="Gotham Book" charset="0"/>
              </a:rPr>
              <a:t> &amp; </a:t>
            </a:r>
            <a:r>
              <a:rPr lang="fr-FR" sz="1400" dirty="0" err="1" smtClean="0">
                <a:latin typeface="Gotham Book" charset="0"/>
                <a:ea typeface="Gotham Book" charset="0"/>
                <a:cs typeface="Gotham Book" charset="0"/>
              </a:rPr>
              <a:t>Courbois</a:t>
            </a:r>
            <a:r>
              <a:rPr lang="fr-FR" sz="1400" dirty="0" smtClean="0">
                <a:latin typeface="Gotham Book" charset="0"/>
                <a:ea typeface="Gotham Book" charset="0"/>
                <a:cs typeface="Gotham Book" charset="0"/>
              </a:rPr>
              <a:t>, 2011)</a:t>
            </a:r>
          </a:p>
          <a:p>
            <a:pPr algn="r"/>
            <a:endParaRPr lang="fr-FR" sz="1400" dirty="0">
              <a:latin typeface="Gotham Book" charset="0"/>
              <a:ea typeface="Gotham Book" charset="0"/>
              <a:cs typeface="Gotham Book" charset="0"/>
            </a:endParaRPr>
          </a:p>
          <a:p>
            <a:pPr algn="r"/>
            <a:endParaRPr lang="fr-FR" dirty="0" smtClean="0">
              <a:latin typeface="Gotham Book" charset="0"/>
              <a:ea typeface="Gotham Book" charset="0"/>
              <a:cs typeface="Gotham Book" charset="0"/>
            </a:endParaRPr>
          </a:p>
          <a:p>
            <a:pPr algn="r"/>
            <a:r>
              <a:rPr lang="fr-FR" dirty="0" smtClean="0">
                <a:latin typeface="Gotham Book" charset="0"/>
                <a:ea typeface="Gotham Book" charset="0"/>
                <a:cs typeface="Gotham Book" charset="0"/>
              </a:rPr>
              <a:t>«</a:t>
            </a:r>
            <a:r>
              <a:rPr lang="fr-FR" dirty="0">
                <a:latin typeface="Gotham Book" charset="0"/>
                <a:ea typeface="Gotham Book" charset="0"/>
                <a:cs typeface="Gotham Book" charset="0"/>
              </a:rPr>
              <a:t> </a:t>
            </a:r>
            <a:r>
              <a:rPr lang="fr-FR" dirty="0" smtClean="0">
                <a:latin typeface="Gotham Book" charset="0"/>
                <a:ea typeface="Gotham Book" charset="0"/>
                <a:cs typeface="Gotham Book" charset="0"/>
              </a:rPr>
              <a:t>Mouvement planifié et dirigé du corps vers un but dans l’environnement» </a:t>
            </a:r>
            <a:endParaRPr lang="fr-FR" dirty="0">
              <a:latin typeface="Gotham Book" charset="0"/>
              <a:ea typeface="Gotham Book" charset="0"/>
              <a:cs typeface="Gotham Book" charset="0"/>
            </a:endParaRPr>
          </a:p>
          <a:p>
            <a:pPr algn="r"/>
            <a:r>
              <a:rPr lang="fr-FR" sz="1400" dirty="0" smtClean="0">
                <a:latin typeface="Gotham Book" charset="0"/>
                <a:ea typeface="Gotham Book" charset="0"/>
                <a:cs typeface="Gotham Book" charset="0"/>
              </a:rPr>
              <a:t>(</a:t>
            </a:r>
            <a:r>
              <a:rPr lang="fr-FR" sz="1400" dirty="0" err="1" smtClean="0">
                <a:latin typeface="Gotham Book" charset="0"/>
                <a:ea typeface="Gotham Book" charset="0"/>
                <a:cs typeface="Gotham Book" charset="0"/>
              </a:rPr>
              <a:t>Montello</a:t>
            </a:r>
            <a:r>
              <a:rPr lang="fr-FR" sz="1400" dirty="0" smtClean="0">
                <a:latin typeface="Gotham Book" charset="0"/>
                <a:ea typeface="Gotham Book" charset="0"/>
                <a:cs typeface="Gotham Book" charset="0"/>
              </a:rPr>
              <a:t>, 2005)</a:t>
            </a:r>
            <a:endParaRPr lang="fr-FR" sz="1400" dirty="0">
              <a:latin typeface="Gotham Book" charset="0"/>
              <a:ea typeface="Gotham Book" charset="0"/>
              <a:cs typeface="Gotham Book" charset="0"/>
            </a:endParaRPr>
          </a:p>
          <a:p>
            <a:endParaRPr lang="fr-FR" dirty="0">
              <a:cs typeface="Arial" pitchFamily="34" charset="0"/>
            </a:endParaRPr>
          </a:p>
        </p:txBody>
      </p:sp>
      <p:pic>
        <p:nvPicPr>
          <p:cNvPr id="7" name="Image 6" descr="Lille_CCI_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9693" y="3073877"/>
            <a:ext cx="742585" cy="1182427"/>
          </a:xfrm>
          <a:prstGeom prst="rect">
            <a:avLst/>
          </a:prstGeom>
        </p:spPr>
      </p:pic>
      <p:pic>
        <p:nvPicPr>
          <p:cNvPr id="8" name="Image 7" descr="Capture d’écran 2017-06-07 à 17.54.47.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3546848" y="3129541"/>
            <a:ext cx="1067384" cy="894426"/>
          </a:xfrm>
          <a:prstGeom prst="rect">
            <a:avLst/>
          </a:prstGeom>
          <a:ln>
            <a:noFill/>
          </a:ln>
        </p:spPr>
      </p:pic>
      <p:pic>
        <p:nvPicPr>
          <p:cNvPr id="9" name="Image 8" descr="carte-itineraire_318-48465.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28802" y="3319054"/>
            <a:ext cx="692071" cy="692071"/>
          </a:xfrm>
          <a:prstGeom prst="rect">
            <a:avLst/>
          </a:prstGeom>
          <a:ln>
            <a:noFill/>
          </a:ln>
        </p:spPr>
      </p:pic>
    </p:spTree>
    <p:extLst>
      <p:ext uri="{BB962C8B-B14F-4D97-AF65-F5344CB8AC3E}">
        <p14:creationId xmlns:p14="http://schemas.microsoft.com/office/powerpoint/2010/main" val="75167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Etat des lieux des connaissances dans le champ de la déficience intellectuelle</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2110590"/>
            <a:ext cx="8615986" cy="1477328"/>
          </a:xfrm>
          <a:prstGeom prst="rect">
            <a:avLst/>
          </a:prstGeom>
        </p:spPr>
        <p:txBody>
          <a:bodyPr wrap="square">
            <a:spAutoFit/>
          </a:bodyPr>
          <a:lstStyle/>
          <a:p>
            <a:pPr marL="285750" indent="-285750">
              <a:buFont typeface="Wingdings" charset="2"/>
              <a:buChar char="v"/>
            </a:pPr>
            <a:r>
              <a:rPr lang="fr-FR" dirty="0" smtClean="0">
                <a:latin typeface="Gotham Book" charset="0"/>
                <a:ea typeface="Gotham Book" charset="0"/>
                <a:cs typeface="Gotham Book" charset="0"/>
              </a:rPr>
              <a:t>Déficit d’autorégulation</a:t>
            </a:r>
          </a:p>
          <a:p>
            <a:pPr marL="285750" indent="-285750">
              <a:buFont typeface="Wingdings" charset="2"/>
              <a:buChar char="v"/>
            </a:pPr>
            <a:endParaRPr lang="fr-FR" dirty="0" smtClean="0">
              <a:latin typeface="Gotham Book" charset="0"/>
              <a:ea typeface="Gotham Book" charset="0"/>
              <a:cs typeface="Gotham Book" charset="0"/>
            </a:endParaRPr>
          </a:p>
          <a:p>
            <a:pPr marL="285750" indent="-285750">
              <a:buFont typeface="Wingdings" charset="2"/>
              <a:buChar char="v"/>
            </a:pPr>
            <a:r>
              <a:rPr lang="fr-FR" dirty="0" smtClean="0">
                <a:latin typeface="Gotham Book" charset="0"/>
                <a:ea typeface="Gotham Book" charset="0"/>
                <a:cs typeface="Gotham Book" charset="0"/>
              </a:rPr>
              <a:t>Limitation des déplacements autonomes</a:t>
            </a:r>
          </a:p>
          <a:p>
            <a:pPr marL="285750" indent="-285750">
              <a:buFont typeface="Wingdings" charset="2"/>
              <a:buChar char="v"/>
            </a:pPr>
            <a:endParaRPr lang="fr-FR" dirty="0" smtClean="0">
              <a:latin typeface="Gotham Book" charset="0"/>
              <a:ea typeface="Gotham Book" charset="0"/>
              <a:cs typeface="Gotham Book" charset="0"/>
            </a:endParaRPr>
          </a:p>
          <a:p>
            <a:pPr marL="285750" indent="-285750">
              <a:buFont typeface="Wingdings" charset="2"/>
              <a:buChar char="v"/>
            </a:pPr>
            <a:r>
              <a:rPr lang="fr-FR" dirty="0" smtClean="0">
                <a:latin typeface="Gotham Book" charset="0"/>
                <a:ea typeface="Gotham Book" charset="0"/>
                <a:cs typeface="Gotham Book" charset="0"/>
              </a:rPr>
              <a:t>Difficultés pour acquérir des connaissances spatiales efficaces</a:t>
            </a:r>
            <a:endParaRPr lang="fr-FR" dirty="0">
              <a:latin typeface="Gotham Book" charset="0"/>
              <a:ea typeface="Gotham Book" charset="0"/>
              <a:cs typeface="Gotham Book" charset="0"/>
            </a:endParaRPr>
          </a:p>
        </p:txBody>
      </p:sp>
    </p:spTree>
    <p:extLst>
      <p:ext uri="{BB962C8B-B14F-4D97-AF65-F5344CB8AC3E}">
        <p14:creationId xmlns:p14="http://schemas.microsoft.com/office/powerpoint/2010/main" val="7162292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Objectifs du projet</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1164106"/>
            <a:ext cx="8615986" cy="2308324"/>
          </a:xfrm>
          <a:prstGeom prst="rect">
            <a:avLst/>
          </a:prstGeom>
        </p:spPr>
        <p:txBody>
          <a:bodyPr wrap="square">
            <a:spAutoFit/>
          </a:bodyPr>
          <a:lstStyle/>
          <a:p>
            <a:r>
              <a:rPr lang="fr-FR" dirty="0" smtClean="0">
                <a:latin typeface="Gotham Book" charset="0"/>
                <a:ea typeface="Gotham Book" charset="0"/>
                <a:cs typeface="Gotham Book" charset="0"/>
              </a:rPr>
              <a:t>Etudier les difficultés de déplacement des personnes présentant une déficience intellectuelle sous l’angle de l’autorégulation et de l’</a:t>
            </a:r>
            <a:r>
              <a:rPr lang="fr-FR" dirty="0" err="1" smtClean="0">
                <a:latin typeface="Gotham Book" charset="0"/>
                <a:ea typeface="Gotham Book" charset="0"/>
                <a:cs typeface="Gotham Book" charset="0"/>
              </a:rPr>
              <a:t>hétérorégulation</a:t>
            </a:r>
            <a:endParaRPr lang="fr-FR" dirty="0" smtClean="0">
              <a:latin typeface="Gotham Book" charset="0"/>
              <a:ea typeface="Gotham Book" charset="0"/>
              <a:cs typeface="Gotham Book" charset="0"/>
            </a:endParaRPr>
          </a:p>
          <a:p>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Etude 1 : Les difficultés de déplacements rencontrées par les personnes sont-elles en lien avec leurs difficultés d’autorégulation? </a:t>
            </a:r>
          </a:p>
          <a:p>
            <a:pPr marL="742950" lvl="1"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Etudes 2 et 3 : L’</a:t>
            </a:r>
            <a:r>
              <a:rPr lang="fr-FR" dirty="0" err="1" smtClean="0">
                <a:latin typeface="Gotham Book" charset="0"/>
                <a:ea typeface="Gotham Book" charset="0"/>
                <a:cs typeface="Gotham Book" charset="0"/>
              </a:rPr>
              <a:t>hétérorégulation</a:t>
            </a:r>
            <a:r>
              <a:rPr lang="fr-FR" dirty="0" smtClean="0">
                <a:latin typeface="Gotham Book" charset="0"/>
                <a:ea typeface="Gotham Book" charset="0"/>
                <a:cs typeface="Gotham Book" charset="0"/>
              </a:rPr>
              <a:t> de l’environnement social a-t-elle un impact sur la qualité de l’apprentissage à se déplacer? </a:t>
            </a:r>
          </a:p>
        </p:txBody>
      </p:sp>
    </p:spTree>
    <p:extLst>
      <p:ext uri="{BB962C8B-B14F-4D97-AF65-F5344CB8AC3E}">
        <p14:creationId xmlns:p14="http://schemas.microsoft.com/office/powerpoint/2010/main" val="14639366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Méthodologie : mesures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5" name="Image 4" descr="PMC.jpeg"/>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775562" y="1728006"/>
            <a:ext cx="1798182" cy="1799973"/>
          </a:xfrm>
          <a:prstGeom prst="rect">
            <a:avLst/>
          </a:prstGeom>
          <a:ln>
            <a:noFill/>
          </a:ln>
        </p:spPr>
      </p:pic>
      <p:pic>
        <p:nvPicPr>
          <p:cNvPr id="6" name="Image 5" descr="Capture d’écran 2017-06-07 à 17.51.56.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9077" y="1727981"/>
            <a:ext cx="1916998" cy="1799998"/>
          </a:xfrm>
          <a:prstGeom prst="rect">
            <a:avLst/>
          </a:prstGeom>
        </p:spPr>
      </p:pic>
      <p:pic>
        <p:nvPicPr>
          <p:cNvPr id="7" name="Image 6" descr="Capture d’écran 2017-06-07 à 17.52.1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49785" y="1724881"/>
            <a:ext cx="1933898" cy="1803098"/>
          </a:xfrm>
          <a:prstGeom prst="rect">
            <a:avLst/>
          </a:prstGeom>
        </p:spPr>
      </p:pic>
      <p:sp>
        <p:nvSpPr>
          <p:cNvPr id="8" name="ZoneTexte 7"/>
          <p:cNvSpPr txBox="1"/>
          <p:nvPr/>
        </p:nvSpPr>
        <p:spPr>
          <a:xfrm>
            <a:off x="620011" y="1255891"/>
            <a:ext cx="2109283" cy="400110"/>
          </a:xfrm>
          <a:prstGeom prst="rect">
            <a:avLst/>
          </a:prstGeom>
          <a:noFill/>
          <a:ln>
            <a:solidFill>
              <a:srgbClr val="000000"/>
            </a:solidFill>
          </a:ln>
        </p:spPr>
        <p:txBody>
          <a:bodyPr wrap="square" rtlCol="0">
            <a:spAutoFit/>
          </a:bodyPr>
          <a:lstStyle/>
          <a:p>
            <a:pPr algn="ctr"/>
            <a:r>
              <a:rPr lang="fr-FR" sz="2000" dirty="0" smtClean="0">
                <a:latin typeface="Gotham Book" charset="0"/>
                <a:ea typeface="Gotham Book" charset="0"/>
                <a:cs typeface="Gotham Book" charset="0"/>
              </a:rPr>
              <a:t>Intelligence fluide</a:t>
            </a:r>
            <a:endParaRPr lang="fr-FR" sz="2000" dirty="0">
              <a:latin typeface="Gotham Book" charset="0"/>
              <a:ea typeface="Gotham Book" charset="0"/>
              <a:cs typeface="Gotham Book" charset="0"/>
            </a:endParaRPr>
          </a:p>
        </p:txBody>
      </p:sp>
      <p:sp>
        <p:nvSpPr>
          <p:cNvPr id="9" name="ZoneTexte 8"/>
          <p:cNvSpPr txBox="1"/>
          <p:nvPr/>
        </p:nvSpPr>
        <p:spPr>
          <a:xfrm>
            <a:off x="3769077" y="1255891"/>
            <a:ext cx="4014606" cy="400110"/>
          </a:xfrm>
          <a:prstGeom prst="rect">
            <a:avLst/>
          </a:prstGeom>
          <a:noFill/>
          <a:ln>
            <a:solidFill>
              <a:schemeClr val="tx1"/>
            </a:solidFill>
          </a:ln>
        </p:spPr>
        <p:txBody>
          <a:bodyPr wrap="square" rtlCol="0">
            <a:spAutoFit/>
          </a:bodyPr>
          <a:lstStyle/>
          <a:p>
            <a:pPr algn="ctr"/>
            <a:r>
              <a:rPr lang="fr-FR" sz="2000" dirty="0" smtClean="0">
                <a:latin typeface="Gotham Book" charset="0"/>
                <a:ea typeface="Gotham Book" charset="0"/>
                <a:cs typeface="Gotham Book" charset="0"/>
              </a:rPr>
              <a:t>Concepts spatiaux</a:t>
            </a:r>
          </a:p>
        </p:txBody>
      </p:sp>
    </p:spTree>
    <p:extLst>
      <p:ext uri="{BB962C8B-B14F-4D97-AF65-F5344CB8AC3E}">
        <p14:creationId xmlns:p14="http://schemas.microsoft.com/office/powerpoint/2010/main" val="15935464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Méthodologie : mesures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1565158"/>
            <a:ext cx="8615986" cy="369332"/>
          </a:xfrm>
          <a:prstGeom prst="rect">
            <a:avLst/>
          </a:prstGeom>
        </p:spPr>
        <p:txBody>
          <a:bodyPr wrap="square">
            <a:spAutoFit/>
          </a:bodyPr>
          <a:lstStyle/>
          <a:p>
            <a:endParaRPr lang="fr-FR" dirty="0">
              <a:cs typeface="Arial" pitchFamily="34" charset="0"/>
            </a:endParaRPr>
          </a:p>
        </p:txBody>
      </p:sp>
      <p:pic>
        <p:nvPicPr>
          <p:cNvPr id="12" name="Espace réservé du contenu 8"/>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0"/>
                    </a14:imgEffect>
                  </a14:imgLayer>
                </a14:imgProps>
              </a:ext>
            </a:extLst>
          </a:blip>
          <a:srcRect t="19408" b="19408"/>
          <a:stretch>
            <a:fillRect/>
          </a:stretch>
        </p:blipFill>
        <p:spPr>
          <a:xfrm>
            <a:off x="1621793" y="1934490"/>
            <a:ext cx="2175654" cy="1799998"/>
          </a:xfrm>
          <a:prstGeom prst="rect">
            <a:avLst/>
          </a:prstGeom>
          <a:ln>
            <a:solidFill>
              <a:srgbClr val="FFFFFF"/>
            </a:solidFill>
          </a:ln>
        </p:spPr>
      </p:pic>
      <p:sp>
        <p:nvSpPr>
          <p:cNvPr id="15" name="ZoneTexte 14"/>
          <p:cNvSpPr txBox="1"/>
          <p:nvPr/>
        </p:nvSpPr>
        <p:spPr>
          <a:xfrm>
            <a:off x="1621793" y="1262742"/>
            <a:ext cx="2175654" cy="400110"/>
          </a:xfrm>
          <a:prstGeom prst="rect">
            <a:avLst/>
          </a:prstGeom>
          <a:noFill/>
          <a:ln>
            <a:solidFill>
              <a:srgbClr val="000000"/>
            </a:solidFill>
          </a:ln>
        </p:spPr>
        <p:txBody>
          <a:bodyPr wrap="square" rtlCol="0">
            <a:spAutoFit/>
          </a:bodyPr>
          <a:lstStyle/>
          <a:p>
            <a:pPr algn="ctr"/>
            <a:r>
              <a:rPr lang="fr-FR" sz="2000" dirty="0" smtClean="0">
                <a:latin typeface="Gotham Book" charset="0"/>
                <a:ea typeface="Gotham Book" charset="0"/>
                <a:cs typeface="Gotham Book" charset="0"/>
              </a:rPr>
              <a:t>Autorégulation</a:t>
            </a:r>
            <a:endParaRPr lang="fr-FR" sz="2000" dirty="0">
              <a:latin typeface="Gotham Book" charset="0"/>
              <a:ea typeface="Gotham Book" charset="0"/>
              <a:cs typeface="Gotham Book" charset="0"/>
            </a:endParaRPr>
          </a:p>
        </p:txBody>
      </p:sp>
      <p:sp>
        <p:nvSpPr>
          <p:cNvPr id="16" name="ZoneTexte 15"/>
          <p:cNvSpPr txBox="1"/>
          <p:nvPr/>
        </p:nvSpPr>
        <p:spPr>
          <a:xfrm>
            <a:off x="5154593" y="1262742"/>
            <a:ext cx="2175654" cy="400110"/>
          </a:xfrm>
          <a:prstGeom prst="rect">
            <a:avLst/>
          </a:prstGeom>
          <a:noFill/>
          <a:ln>
            <a:solidFill>
              <a:srgbClr val="000000"/>
            </a:solidFill>
          </a:ln>
        </p:spPr>
        <p:txBody>
          <a:bodyPr wrap="square" rtlCol="0">
            <a:spAutoFit/>
          </a:bodyPr>
          <a:lstStyle/>
          <a:p>
            <a:pPr algn="ctr"/>
            <a:r>
              <a:rPr lang="fr-FR" sz="2000" dirty="0" smtClean="0">
                <a:latin typeface="Gotham Book" charset="0"/>
                <a:ea typeface="Gotham Book" charset="0"/>
                <a:cs typeface="Gotham Book" charset="0"/>
              </a:rPr>
              <a:t>Hétérorégulation</a:t>
            </a:r>
            <a:endParaRPr lang="fr-FR" sz="2000" dirty="0">
              <a:latin typeface="Gotham Book" charset="0"/>
              <a:ea typeface="Gotham Book" charset="0"/>
              <a:cs typeface="Gotham Book" charset="0"/>
            </a:endParaRPr>
          </a:p>
        </p:txBody>
      </p:sp>
      <p:pic>
        <p:nvPicPr>
          <p:cNvPr id="17" name="Image 16" descr="6e21ac9011f33ea4da087433c7ebda3c.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97097" y="1934490"/>
            <a:ext cx="1690645" cy="1803355"/>
          </a:xfrm>
          <a:prstGeom prst="rect">
            <a:avLst/>
          </a:prstGeom>
        </p:spPr>
      </p:pic>
    </p:spTree>
    <p:extLst>
      <p:ext uri="{BB962C8B-B14F-4D97-AF65-F5344CB8AC3E}">
        <p14:creationId xmlns:p14="http://schemas.microsoft.com/office/powerpoint/2010/main" val="20897428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264647" y="1565158"/>
            <a:ext cx="8615986" cy="369332"/>
          </a:xfrm>
          <a:prstGeom prst="rect">
            <a:avLst/>
          </a:prstGeom>
        </p:spPr>
        <p:txBody>
          <a:bodyPr wrap="square">
            <a:spAutoFit/>
          </a:bodyPr>
          <a:lstStyle/>
          <a:p>
            <a:endParaRPr lang="fr-FR" dirty="0">
              <a:cs typeface="Arial" pitchFamily="34" charset="0"/>
            </a:endParaRPr>
          </a:p>
        </p:txBody>
      </p:sp>
      <p:graphicFrame>
        <p:nvGraphicFramePr>
          <p:cNvPr id="8" name="Espace réservé du contenu 3"/>
          <p:cNvGraphicFramePr>
            <a:graphicFrameLocks/>
          </p:cNvGraphicFramePr>
          <p:nvPr>
            <p:extLst>
              <p:ext uri="{D42A27DB-BD31-4B8C-83A1-F6EECF244321}">
                <p14:modId xmlns:p14="http://schemas.microsoft.com/office/powerpoint/2010/main" val="25261853"/>
              </p:ext>
            </p:extLst>
          </p:nvPr>
        </p:nvGraphicFramePr>
        <p:xfrm>
          <a:off x="1" y="16042"/>
          <a:ext cx="9143999" cy="5095412"/>
        </p:xfrm>
        <a:graphic>
          <a:graphicData uri="http://schemas.openxmlformats.org/drawingml/2006/table">
            <a:tbl>
              <a:tblPr firstRow="1" bandRow="1">
                <a:tableStyleId>{5C22544A-7EE6-4342-B048-85BDC9FD1C3A}</a:tableStyleId>
              </a:tblPr>
              <a:tblGrid>
                <a:gridCol w="1222858"/>
                <a:gridCol w="4248648"/>
                <a:gridCol w="3672493"/>
              </a:tblGrid>
              <a:tr h="266558">
                <a:tc>
                  <a:txBody>
                    <a:bodyPr/>
                    <a:lstStyle/>
                    <a:p>
                      <a:pPr algn="ctr"/>
                      <a:endParaRPr lang="fr-FR" sz="1200" b="0" dirty="0">
                        <a:solidFill>
                          <a:srgbClr val="000000"/>
                        </a:solidFill>
                        <a:latin typeface="+mn-lt"/>
                      </a:endParaRPr>
                    </a:p>
                  </a:txBody>
                  <a:tcPr anchor="ctr">
                    <a:lnL w="12700" cap="flat" cmpd="sng" algn="ctr">
                      <a:no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ctr">
                        <a:lnSpc>
                          <a:spcPct val="100000"/>
                        </a:lnSpc>
                      </a:pPr>
                      <a:r>
                        <a:rPr lang="fr-FR" sz="1200" b="1" dirty="0" smtClean="0">
                          <a:solidFill>
                            <a:schemeClr val="tx1"/>
                          </a:solidFill>
                          <a:effectLst/>
                          <a:latin typeface="+mn-lt"/>
                        </a:rPr>
                        <a:t>AUTORÉGULATION</a:t>
                      </a:r>
                      <a:endParaRPr lang="fr-FR" sz="1200" b="1" dirty="0">
                        <a:solidFill>
                          <a:schemeClr val="tx1"/>
                        </a:solidFill>
                        <a:effectLst/>
                        <a:latin typeface="+mn-lt"/>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100000"/>
                        </a:lnSpc>
                        <a:spcAft>
                          <a:spcPts val="0"/>
                        </a:spcAft>
                      </a:pPr>
                      <a:r>
                        <a:rPr lang="fr-FR" sz="1200" b="1" dirty="0" smtClean="0">
                          <a:solidFill>
                            <a:schemeClr val="tx1"/>
                          </a:solidFill>
                          <a:effectLst/>
                          <a:latin typeface="+mn-lt"/>
                          <a:ea typeface="Times New Roman"/>
                        </a:rPr>
                        <a:t>HÉTÉRORÉGULATION</a:t>
                      </a:r>
                      <a:endParaRPr lang="fr-FR" sz="1200" b="1" dirty="0">
                        <a:solidFill>
                          <a:schemeClr val="tx1"/>
                        </a:solidFill>
                        <a:effectLst/>
                        <a:latin typeface="+mn-lt"/>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r>
              <a:tr h="190901">
                <a:tc rowSpan="3">
                  <a:txBody>
                    <a:bodyPr/>
                    <a:lstStyle/>
                    <a:p>
                      <a:pPr algn="ctr"/>
                      <a:r>
                        <a:rPr lang="fr-FR" sz="1200" b="0" kern="1200" dirty="0" smtClean="0">
                          <a:solidFill>
                            <a:srgbClr val="000000"/>
                          </a:solidFill>
                          <a:effectLst/>
                          <a:latin typeface="+mn-lt"/>
                          <a:ea typeface="+mn-ea"/>
                          <a:cs typeface="+mn-cs"/>
                        </a:rPr>
                        <a:t>Objectif</a:t>
                      </a:r>
                      <a:r>
                        <a:rPr lang="fr-FR" sz="1200" b="0" dirty="0" smtClean="0">
                          <a:solidFill>
                            <a:srgbClr val="000000"/>
                          </a:solidFill>
                          <a:effectLst/>
                          <a:latin typeface="+mn-lt"/>
                        </a:rPr>
                        <a:t> </a:t>
                      </a:r>
                      <a:endParaRPr lang="fr-FR" sz="1200" b="0" dirty="0">
                        <a:solidFill>
                          <a:srgbClr val="000000"/>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l">
                        <a:lnSpc>
                          <a:spcPct val="100000"/>
                        </a:lnSpc>
                      </a:pPr>
                      <a:r>
                        <a:rPr lang="fr-FR" sz="1000" b="0" dirty="0" smtClean="0">
                          <a:solidFill>
                            <a:schemeClr val="tx1"/>
                          </a:solidFill>
                          <a:effectLst/>
                          <a:latin typeface="+mn-lt"/>
                        </a:rPr>
                        <a:t>2-Identifie l’objectif et débute l’activité</a:t>
                      </a:r>
                      <a:endParaRPr lang="fr-FR" sz="1000" b="0" dirty="0">
                        <a:solidFill>
                          <a:schemeClr val="tx1"/>
                        </a:solidFill>
                        <a:effectLst/>
                        <a:latin typeface="+mn-lt"/>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b="0" dirty="0" smtClean="0">
                          <a:solidFill>
                            <a:schemeClr val="tx1"/>
                          </a:solidFill>
                          <a:effectLst/>
                          <a:latin typeface="+mn-lt"/>
                          <a:ea typeface="Times New Roman"/>
                        </a:rPr>
                        <a:t>0-Porte attention à l’enfant ou invite l’enfant à commencer</a:t>
                      </a:r>
                      <a:endParaRPr lang="fr-FR" sz="1200" b="0" dirty="0">
                        <a:solidFill>
                          <a:schemeClr val="tx1"/>
                        </a:solidFill>
                        <a:effectLst/>
                        <a:latin typeface="+mn-lt"/>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accent2">
                        <a:lumMod val="60000"/>
                        <a:lumOff val="40000"/>
                        <a:alpha val="70000"/>
                      </a:schemeClr>
                    </a:solidFill>
                  </a:tcPr>
                </a:tc>
              </a:tr>
              <a:tr h="148933">
                <a:tc vMerge="1">
                  <a:txBody>
                    <a:bodyPr/>
                    <a:lstStyle/>
                    <a:p>
                      <a:endParaRPr lang="fr-FR" dirty="0">
                        <a:latin typeface="+mn-lt"/>
                      </a:endParaRPr>
                    </a:p>
                  </a:txBody>
                  <a:tcPr/>
                </a:tc>
                <a:tc>
                  <a:txBody>
                    <a:bodyPr/>
                    <a:lstStyle/>
                    <a:p>
                      <a:pPr algn="l">
                        <a:lnSpc>
                          <a:spcPct val="100000"/>
                        </a:lnSpc>
                      </a:pPr>
                      <a:r>
                        <a:rPr lang="fr-FR" sz="1000" b="0" dirty="0" smtClean="0">
                          <a:solidFill>
                            <a:schemeClr val="tx1"/>
                          </a:solidFill>
                          <a:effectLst/>
                          <a:latin typeface="+mn-lt"/>
                        </a:rPr>
                        <a:t>1-</a:t>
                      </a:r>
                      <a:r>
                        <a:rPr lang="fr-FR" sz="1000" dirty="0" smtClean="0">
                          <a:effectLst/>
                          <a:latin typeface="+mn-lt"/>
                          <a:ea typeface="Times New Roman"/>
                          <a:cs typeface="Times New Roman"/>
                        </a:rPr>
                        <a:t>Ecoute ou demande l’explication ou l’approbation de l’objectif</a:t>
                      </a:r>
                      <a:endParaRPr lang="fr-FR" sz="1000" b="0" dirty="0">
                        <a:solidFill>
                          <a:schemeClr val="tx1"/>
                        </a:solidFill>
                        <a:effectLst/>
                        <a:latin typeface="+mn-lt"/>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c>
                  <a:txBody>
                    <a:bodyPr/>
                    <a:lstStyle/>
                    <a:p>
                      <a:pPr algn="l">
                        <a:lnSpc>
                          <a:spcPct val="100000"/>
                        </a:lnSpc>
                        <a:spcAft>
                          <a:spcPts val="0"/>
                        </a:spcAft>
                      </a:pPr>
                      <a:r>
                        <a:rPr lang="fr-FR" sz="1000" dirty="0" smtClean="0">
                          <a:effectLst/>
                          <a:latin typeface="Calibri"/>
                          <a:ea typeface="Times New Roman"/>
                        </a:rPr>
                        <a:t>1-Approuve, mobilise l’intérêt de l’enfant vers l’objectif</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tr>
              <a:tr h="136358">
                <a:tc vMerge="1">
                  <a:txBody>
                    <a:bodyPr/>
                    <a:lstStyle/>
                    <a:p>
                      <a:endParaRPr lang="fr-FR" dirty="0">
                        <a:latin typeface="+mn-lt"/>
                      </a:endParaRPr>
                    </a:p>
                  </a:txBody>
                  <a:tcPr/>
                </a:tc>
                <a:tc>
                  <a:txBody>
                    <a:bodyPr/>
                    <a:lstStyle/>
                    <a:p>
                      <a:pPr algn="l">
                        <a:lnSpc>
                          <a:spcPct val="100000"/>
                        </a:lnSpc>
                      </a:pPr>
                      <a:r>
                        <a:rPr lang="fr-FR" sz="1000" b="0" dirty="0" smtClean="0">
                          <a:solidFill>
                            <a:schemeClr val="tx1"/>
                          </a:solidFill>
                          <a:effectLst/>
                          <a:latin typeface="+mn-lt"/>
                        </a:rPr>
                        <a:t>0-Ne </a:t>
                      </a:r>
                      <a:r>
                        <a:rPr lang="fr-FR" sz="1000" b="0" kern="1200" dirty="0" smtClean="0">
                          <a:solidFill>
                            <a:schemeClr val="tx1"/>
                          </a:solidFill>
                          <a:effectLst/>
                          <a:latin typeface="+mn-lt"/>
                          <a:ea typeface="+mn-ea"/>
                          <a:cs typeface="+mn-cs"/>
                        </a:rPr>
                        <a:t>débute</a:t>
                      </a:r>
                      <a:r>
                        <a:rPr lang="fr-FR" sz="1000" b="0" dirty="0" smtClean="0">
                          <a:solidFill>
                            <a:schemeClr val="tx1"/>
                          </a:solidFill>
                          <a:effectLst/>
                          <a:latin typeface="+mn-lt"/>
                        </a:rPr>
                        <a:t> pas l’activité, ne suit pas les consignes, n’identifie pas l’objectif</a:t>
                      </a:r>
                      <a:endParaRPr lang="fr-FR" sz="1000" b="0" dirty="0">
                        <a:solidFill>
                          <a:schemeClr val="tx1"/>
                        </a:solidFill>
                        <a:effectLst/>
                        <a:latin typeface="+mn-lt"/>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smtClean="0">
                          <a:effectLst/>
                          <a:latin typeface="Calibri"/>
                          <a:ea typeface="Times New Roman"/>
                        </a:rPr>
                        <a:t>2-Précise, rappelle, répète l’objectif</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r>
              <a:tr h="219518">
                <a:tc rowSpan="3">
                  <a:txBody>
                    <a:bodyPr/>
                    <a:lstStyle/>
                    <a:p>
                      <a:pPr algn="ctr"/>
                      <a:r>
                        <a:rPr lang="fr-FR" sz="1200" b="0" kern="1200" dirty="0" smtClean="0">
                          <a:solidFill>
                            <a:srgbClr val="000000"/>
                          </a:solidFill>
                          <a:effectLst/>
                          <a:latin typeface="+mn-lt"/>
                          <a:ea typeface="+mn-ea"/>
                          <a:cs typeface="+mn-cs"/>
                        </a:rPr>
                        <a:t>Planification</a:t>
                      </a:r>
                      <a:r>
                        <a:rPr lang="fr-FR" sz="1200" b="0" dirty="0" smtClean="0">
                          <a:solidFill>
                            <a:srgbClr val="000000"/>
                          </a:solidFill>
                          <a:effectLst/>
                          <a:latin typeface="+mn-lt"/>
                        </a:rPr>
                        <a:t> </a:t>
                      </a:r>
                      <a:endParaRPr lang="fr-FR" sz="1200" b="0" dirty="0">
                        <a:solidFill>
                          <a:srgbClr val="000000"/>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l">
                        <a:lnSpc>
                          <a:spcPct val="100000"/>
                        </a:lnSpc>
                      </a:pPr>
                      <a:r>
                        <a:rPr lang="fr-FR" sz="1000" b="0" dirty="0">
                          <a:solidFill>
                            <a:schemeClr val="tx1"/>
                          </a:solidFill>
                          <a:effectLst/>
                          <a:latin typeface="+mn-lt"/>
                        </a:rPr>
                        <a:t>2-Effectue un trajet planifié et reproductible</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0-Regarde ou écoute l’enfant ou le questionne sur sa démarche</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r>
              <a:tr h="129941">
                <a:tc vMerge="1">
                  <a:txBody>
                    <a:bodyPr/>
                    <a:lstStyle/>
                    <a:p>
                      <a:endParaRPr lang="fr-FR" dirty="0">
                        <a:latin typeface="+mn-lt"/>
                      </a:endParaRPr>
                    </a:p>
                  </a:txBody>
                  <a:tcPr/>
                </a:tc>
                <a:tc>
                  <a:txBody>
                    <a:bodyPr/>
                    <a:lstStyle/>
                    <a:p>
                      <a:pPr algn="l">
                        <a:lnSpc>
                          <a:spcPct val="100000"/>
                        </a:lnSpc>
                      </a:pPr>
                      <a:r>
                        <a:rPr lang="fr-FR" sz="1000" b="0" dirty="0" smtClean="0">
                          <a:solidFill>
                            <a:schemeClr val="tx1"/>
                          </a:solidFill>
                          <a:effectLst/>
                          <a:latin typeface="+mn-lt"/>
                        </a:rPr>
                        <a:t>1-Essais-erreurs,</a:t>
                      </a:r>
                      <a:r>
                        <a:rPr lang="fr-FR" sz="1000" b="0" baseline="0" dirty="0" smtClean="0">
                          <a:solidFill>
                            <a:schemeClr val="tx1"/>
                          </a:solidFill>
                          <a:effectLst/>
                          <a:latin typeface="+mn-lt"/>
                        </a:rPr>
                        <a:t> </a:t>
                      </a:r>
                      <a:r>
                        <a:rPr lang="fr-FR" sz="1000" b="0" dirty="0" smtClean="0">
                          <a:solidFill>
                            <a:schemeClr val="tx1"/>
                          </a:solidFill>
                          <a:effectLst/>
                          <a:latin typeface="+mn-lt"/>
                        </a:rPr>
                        <a:t>effectue un trajet qui n’est pas entièrement reproductible</a:t>
                      </a:r>
                      <a:endParaRPr lang="fr-FR" sz="1000" b="0" dirty="0">
                        <a:solidFill>
                          <a:schemeClr val="tx1"/>
                        </a:solidFill>
                        <a:effectLst/>
                        <a:latin typeface="+mn-lt"/>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1-Décrit, décompose la démarche, démontre parfois</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r>
              <a:tr h="239027">
                <a:tc vMerge="1">
                  <a:txBody>
                    <a:bodyPr/>
                    <a:lstStyle/>
                    <a:p>
                      <a:endParaRPr lang="fr-FR" dirty="0">
                        <a:latin typeface="+mn-lt"/>
                      </a:endParaRPr>
                    </a:p>
                  </a:txBody>
                  <a:tcPr/>
                </a:tc>
                <a:tc>
                  <a:txBody>
                    <a:bodyPr/>
                    <a:lstStyle/>
                    <a:p>
                      <a:pPr algn="l">
                        <a:lnSpc>
                          <a:spcPct val="100000"/>
                        </a:lnSpc>
                      </a:pPr>
                      <a:r>
                        <a:rPr lang="fr-FR" sz="1000" b="0" dirty="0" smtClean="0">
                          <a:solidFill>
                            <a:schemeClr val="tx1"/>
                          </a:solidFill>
                          <a:effectLst/>
                          <a:latin typeface="+mn-lt"/>
                        </a:rPr>
                        <a:t>0-</a:t>
                      </a:r>
                      <a:r>
                        <a:rPr lang="fr-FR" sz="1000" b="0" dirty="0" smtClean="0">
                          <a:solidFill>
                            <a:schemeClr val="dk1"/>
                          </a:solidFill>
                          <a:effectLst/>
                          <a:latin typeface="+mn-lt"/>
                          <a:ea typeface="Times New Roman"/>
                          <a:cs typeface="Times New Roman"/>
                        </a:rPr>
                        <a:t>T</a:t>
                      </a:r>
                      <a:r>
                        <a:rPr lang="fr-FR" sz="1000" dirty="0" smtClean="0">
                          <a:effectLst/>
                          <a:latin typeface="+mn-lt"/>
                          <a:ea typeface="Times New Roman"/>
                          <a:cs typeface="Times New Roman"/>
                        </a:rPr>
                        <a:t>rajet non structuré,</a:t>
                      </a:r>
                      <a:r>
                        <a:rPr lang="fr-FR" sz="1000" baseline="0" dirty="0" smtClean="0">
                          <a:effectLst/>
                          <a:latin typeface="+mn-lt"/>
                          <a:ea typeface="Times New Roman"/>
                          <a:cs typeface="Times New Roman"/>
                        </a:rPr>
                        <a:t> </a:t>
                      </a:r>
                      <a:r>
                        <a:rPr lang="fr-FR" sz="1000" dirty="0" smtClean="0">
                          <a:effectLst/>
                          <a:latin typeface="+mn-lt"/>
                          <a:ea typeface="Times New Roman"/>
                          <a:cs typeface="Times New Roman"/>
                        </a:rPr>
                        <a:t> au hasard,</a:t>
                      </a:r>
                      <a:r>
                        <a:rPr lang="fr-FR" sz="1000" baseline="0" dirty="0" smtClean="0">
                          <a:effectLst/>
                          <a:latin typeface="+mn-lt"/>
                          <a:ea typeface="Times New Roman"/>
                          <a:cs typeface="Times New Roman"/>
                        </a:rPr>
                        <a:t> </a:t>
                      </a:r>
                      <a:r>
                        <a:rPr lang="fr-FR" sz="1000" dirty="0" smtClean="0">
                          <a:effectLst/>
                          <a:latin typeface="+mn-lt"/>
                          <a:ea typeface="Times New Roman"/>
                          <a:cs typeface="Times New Roman"/>
                        </a:rPr>
                        <a:t>qui ne conduit pas à l’item qu’il fallait rejoindre ou exécute les actions dites par l’adulte, pas d’activité spontanée</a:t>
                      </a:r>
                      <a:r>
                        <a:rPr lang="fr-FR" sz="1000" dirty="0" smtClean="0">
                          <a:effectLst/>
                        </a:rPr>
                        <a:t> </a:t>
                      </a:r>
                      <a:endParaRPr lang="fr-FR" sz="1000" b="0" dirty="0">
                        <a:solidFill>
                          <a:schemeClr val="tx1"/>
                        </a:solidFill>
                        <a:effectLst/>
                        <a:latin typeface="+mn-lt"/>
                      </a:endParaRP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2-Fait les actions à réaliser, interrompt l’activité</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r>
              <a:tr h="275924">
                <a:tc rowSpan="3">
                  <a:txBody>
                    <a:bodyPr/>
                    <a:lstStyle/>
                    <a:p>
                      <a:pPr algn="ctr"/>
                      <a:r>
                        <a:rPr lang="fr-FR" sz="1200" b="0" dirty="0" smtClean="0">
                          <a:solidFill>
                            <a:srgbClr val="000000"/>
                          </a:solidFill>
                          <a:latin typeface="+mn-lt"/>
                        </a:rPr>
                        <a:t>Attention conjointe</a:t>
                      </a:r>
                      <a:endParaRPr lang="fr-FR" sz="1200" b="0" dirty="0">
                        <a:solidFill>
                          <a:srgbClr val="000000"/>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l">
                        <a:lnSpc>
                          <a:spcPct val="100000"/>
                        </a:lnSpc>
                        <a:spcAft>
                          <a:spcPts val="0"/>
                        </a:spcAft>
                      </a:pPr>
                      <a:r>
                        <a:rPr lang="fr-FR" sz="1000" dirty="0">
                          <a:effectLst/>
                          <a:latin typeface="Calibri"/>
                          <a:ea typeface="Times New Roman"/>
                        </a:rPr>
                        <a:t>2-Initie et répond à l’attention conjointe régulièrement</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0-Répond à l’attention conjointe</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r>
              <a:tr h="288758">
                <a:tc vMerge="1">
                  <a:txBody>
                    <a:bodyPr/>
                    <a:lstStyle/>
                    <a:p>
                      <a:endParaRPr lang="fr-FR" dirty="0">
                        <a:latin typeface="+mn-lt"/>
                      </a:endParaRPr>
                    </a:p>
                  </a:txBody>
                  <a:tcPr/>
                </a:tc>
                <a:tc>
                  <a:txBody>
                    <a:bodyPr/>
                    <a:lstStyle/>
                    <a:p>
                      <a:pPr algn="l">
                        <a:lnSpc>
                          <a:spcPct val="100000"/>
                        </a:lnSpc>
                        <a:spcAft>
                          <a:spcPts val="0"/>
                        </a:spcAft>
                      </a:pPr>
                      <a:r>
                        <a:rPr lang="fr-FR" sz="1000" dirty="0" smtClean="0">
                          <a:effectLst/>
                          <a:latin typeface="Calibri"/>
                          <a:ea typeface="Times New Roman"/>
                        </a:rPr>
                        <a:t>1-Initie et répond parfois à l’attention conjointe (2 initiations ou réponses)</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1-Initie parfois (2-3 fois) et répond à l’attention conjointe</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r>
              <a:tr h="125119">
                <a:tc vMerge="1">
                  <a:txBody>
                    <a:bodyPr/>
                    <a:lstStyle/>
                    <a:p>
                      <a:endParaRPr lang="fr-FR" dirty="0">
                        <a:latin typeface="+mn-lt"/>
                      </a:endParaRPr>
                    </a:p>
                  </a:txBody>
                  <a:tcPr/>
                </a:tc>
                <a:tc>
                  <a:txBody>
                    <a:bodyPr/>
                    <a:lstStyle/>
                    <a:p>
                      <a:pPr algn="l">
                        <a:lnSpc>
                          <a:spcPct val="100000"/>
                        </a:lnSpc>
                        <a:spcAft>
                          <a:spcPts val="0"/>
                        </a:spcAft>
                      </a:pPr>
                      <a:r>
                        <a:rPr lang="fr-FR" sz="1000" dirty="0">
                          <a:effectLst/>
                          <a:latin typeface="Calibri"/>
                          <a:ea typeface="Times New Roman"/>
                        </a:rPr>
                        <a:t>0-Désintérêt pour initier ou répondre à l’attention conjointe</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2-Initie très régulièrement l’attention conjointe (+ de 3 fois)</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r>
              <a:tr h="203839">
                <a:tc row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200" b="0" kern="1200" dirty="0" smtClean="0">
                          <a:solidFill>
                            <a:srgbClr val="000000"/>
                          </a:solidFill>
                          <a:effectLst/>
                          <a:latin typeface="+mn-lt"/>
                          <a:ea typeface="+mn-ea"/>
                          <a:cs typeface="+mn-cs"/>
                        </a:rPr>
                        <a:t>Régulation du comportement </a:t>
                      </a:r>
                      <a:endParaRPr lang="fr-FR" sz="1200" b="0" dirty="0" smtClean="0">
                        <a:solidFill>
                          <a:srgbClr val="000000"/>
                        </a:solidFill>
                        <a:latin typeface="+mn-lt"/>
                      </a:endParaRPr>
                    </a:p>
                    <a:p>
                      <a:pPr algn="ctr"/>
                      <a:endParaRPr lang="fr-FR" sz="1200" b="0" dirty="0">
                        <a:solidFill>
                          <a:srgbClr val="000000"/>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l">
                        <a:lnSpc>
                          <a:spcPct val="100000"/>
                        </a:lnSpc>
                        <a:spcAft>
                          <a:spcPts val="0"/>
                        </a:spcAft>
                      </a:pPr>
                      <a:r>
                        <a:rPr lang="fr-FR" sz="1000" dirty="0">
                          <a:effectLst/>
                          <a:latin typeface="Calibri"/>
                          <a:ea typeface="Times New Roman"/>
                        </a:rPr>
                        <a:t>2-Aucune demande d’aide ou interpellation envers l’adulte</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0-Aide, approuve uniquement si nécessité (1 à 2 fois)</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r>
              <a:tr h="203838">
                <a:tc vMerge="1">
                  <a:txBody>
                    <a:bodyPr/>
                    <a:lstStyle/>
                    <a:p>
                      <a:endParaRPr lang="fr-FR" dirty="0">
                        <a:latin typeface="+mn-lt"/>
                      </a:endParaRPr>
                    </a:p>
                  </a:txBody>
                  <a:tcPr/>
                </a:tc>
                <a:tc>
                  <a:txBody>
                    <a:bodyPr/>
                    <a:lstStyle/>
                    <a:p>
                      <a:pPr algn="l">
                        <a:lnSpc>
                          <a:spcPct val="100000"/>
                        </a:lnSpc>
                        <a:spcAft>
                          <a:spcPts val="0"/>
                        </a:spcAft>
                      </a:pPr>
                      <a:r>
                        <a:rPr lang="fr-FR" sz="1000" dirty="0">
                          <a:effectLst/>
                          <a:latin typeface="Calibri"/>
                          <a:ea typeface="Times New Roman"/>
                        </a:rPr>
                        <a:t>1-Une à deux demandes d’aide ou interpellations envers l’adulte</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1-Répond et initie parfois la régulation de comportement (2-3 fois)</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r>
              <a:tr h="195356">
                <a:tc vMerge="1">
                  <a:txBody>
                    <a:bodyPr/>
                    <a:lstStyle/>
                    <a:p>
                      <a:endParaRPr lang="fr-FR" dirty="0">
                        <a:latin typeface="+mn-lt"/>
                      </a:endParaRPr>
                    </a:p>
                  </a:txBody>
                  <a:tcPr/>
                </a:tc>
                <a:tc>
                  <a:txBody>
                    <a:bodyPr/>
                    <a:lstStyle/>
                    <a:p>
                      <a:pPr algn="l">
                        <a:lnSpc>
                          <a:spcPct val="100000"/>
                        </a:lnSpc>
                        <a:spcAft>
                          <a:spcPts val="0"/>
                        </a:spcAft>
                      </a:pPr>
                      <a:r>
                        <a:rPr lang="fr-FR" sz="1000" dirty="0">
                          <a:effectLst/>
                          <a:latin typeface="Calibri"/>
                          <a:ea typeface="Times New Roman"/>
                        </a:rPr>
                        <a:t>0-Plus de deux demandes d’aide ou interpellations envers l’adulte</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2-Régule, donne de l’aide sans demande préalable de l’enfant</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r>
              <a:tr h="213831">
                <a:tc rowSpan="3">
                  <a:txBody>
                    <a:bodyPr/>
                    <a:lstStyle/>
                    <a:p>
                      <a:pPr algn="ctr"/>
                      <a:r>
                        <a:rPr lang="fr-FR" sz="1200" b="0" kern="1200" dirty="0" smtClean="0">
                          <a:solidFill>
                            <a:srgbClr val="000000"/>
                          </a:solidFill>
                          <a:effectLst/>
                          <a:latin typeface="+mn-lt"/>
                          <a:ea typeface="+mn-ea"/>
                          <a:cs typeface="+mn-cs"/>
                        </a:rPr>
                        <a:t>Attention</a:t>
                      </a:r>
                      <a:r>
                        <a:rPr lang="fr-FR" sz="1200" b="0" kern="1200" baseline="0" dirty="0" smtClean="0">
                          <a:solidFill>
                            <a:srgbClr val="000000"/>
                          </a:solidFill>
                          <a:effectLst/>
                          <a:latin typeface="+mn-lt"/>
                          <a:ea typeface="+mn-ea"/>
                          <a:cs typeface="+mn-cs"/>
                        </a:rPr>
                        <a:t> </a:t>
                      </a:r>
                      <a:endParaRPr lang="fr-FR" sz="1200" b="0" dirty="0">
                        <a:solidFill>
                          <a:srgbClr val="000000"/>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l">
                        <a:lnSpc>
                          <a:spcPct val="100000"/>
                        </a:lnSpc>
                      </a:pPr>
                      <a:r>
                        <a:rPr lang="fr-FR" sz="1000" b="0" dirty="0">
                          <a:solidFill>
                            <a:schemeClr val="tx1"/>
                          </a:solidFill>
                          <a:effectLst/>
                          <a:latin typeface="+mn-lt"/>
                        </a:rPr>
                        <a:t>2-Aucun moment d’inattention</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0-Ne ne contrôle pas l’attention</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lumMod val="60000"/>
                        <a:lumOff val="40000"/>
                        <a:alpha val="70000"/>
                      </a:schemeClr>
                    </a:solidFill>
                  </a:tcPr>
                </a:tc>
              </a:tr>
              <a:tr h="0">
                <a:tc vMerge="1">
                  <a:txBody>
                    <a:bodyPr/>
                    <a:lstStyle/>
                    <a:p>
                      <a:endParaRPr lang="fr-FR" dirty="0">
                        <a:latin typeface="+mn-lt"/>
                      </a:endParaRPr>
                    </a:p>
                  </a:txBody>
                  <a:tcPr/>
                </a:tc>
                <a:tc>
                  <a:txBody>
                    <a:bodyPr/>
                    <a:lstStyle/>
                    <a:p>
                      <a:pPr algn="l">
                        <a:lnSpc>
                          <a:spcPct val="100000"/>
                        </a:lnSpc>
                      </a:pPr>
                      <a:r>
                        <a:rPr lang="fr-FR" sz="1000" b="0" dirty="0">
                          <a:solidFill>
                            <a:schemeClr val="tx1"/>
                          </a:solidFill>
                          <a:effectLst/>
                          <a:latin typeface="+mn-lt"/>
                        </a:rPr>
                        <a:t>1-Un à deux moments d’inattention</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1-Réactive parfois l’attention</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accent2">
                        <a:lumMod val="40000"/>
                        <a:lumOff val="60000"/>
                        <a:alpha val="40000"/>
                      </a:schemeClr>
                    </a:solidFill>
                  </a:tcPr>
                </a:tc>
              </a:tr>
              <a:tr h="196548">
                <a:tc vMerge="1">
                  <a:txBody>
                    <a:bodyPr/>
                    <a:lstStyle/>
                    <a:p>
                      <a:endParaRPr lang="fr-FR" dirty="0">
                        <a:latin typeface="+mn-lt"/>
                      </a:endParaRPr>
                    </a:p>
                  </a:txBody>
                  <a:tcPr/>
                </a:tc>
                <a:tc>
                  <a:txBody>
                    <a:bodyPr/>
                    <a:lstStyle/>
                    <a:p>
                      <a:pPr algn="l">
                        <a:lnSpc>
                          <a:spcPct val="100000"/>
                        </a:lnSpc>
                      </a:pPr>
                      <a:r>
                        <a:rPr lang="fr-FR" sz="1000" b="0" dirty="0">
                          <a:solidFill>
                            <a:schemeClr val="tx1"/>
                          </a:solidFill>
                          <a:effectLst/>
                          <a:latin typeface="+mn-lt"/>
                        </a:rPr>
                        <a:t>0-Plus de deux moments d’inattention</a:t>
                      </a:r>
                    </a:p>
                  </a:txBody>
                  <a:tcPr marL="45720" marR="4572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2-Contrôle très régulièrement l’attention</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r>
              <a:tr h="329026">
                <a:tc rowSpan="3">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200" b="0" dirty="0" smtClean="0">
                          <a:solidFill>
                            <a:srgbClr val="000000"/>
                          </a:solidFill>
                          <a:latin typeface="+mn-lt"/>
                        </a:rPr>
                        <a:t>Évaluation</a:t>
                      </a:r>
                    </a:p>
                    <a:p>
                      <a:pPr algn="ctr"/>
                      <a:endParaRPr lang="fr-FR" sz="1200" b="0" dirty="0">
                        <a:solidFill>
                          <a:srgbClr val="000000"/>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0000"/>
                        </a:lnSpc>
                        <a:spcAft>
                          <a:spcPts val="0"/>
                        </a:spcAft>
                      </a:pPr>
                      <a:r>
                        <a:rPr lang="fr-FR" sz="1000" dirty="0">
                          <a:effectLst/>
                          <a:latin typeface="Calibri"/>
                          <a:ea typeface="Times New Roman"/>
                        </a:rPr>
                        <a:t>2-Aucune erreur ou corrige ses erreurs de sorte à réaliser le trajet demandé</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0-Invite ou soutient l’autoévaluation</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r>
              <a:tr h="412024">
                <a:tc vMerge="1">
                  <a:txBody>
                    <a:bodyPr/>
                    <a:lstStyle/>
                    <a:p>
                      <a:pPr algn="ctr"/>
                      <a:endParaRPr lang="fr-FR" sz="1600" b="0" dirty="0">
                        <a:solidFill>
                          <a:srgbClr val="AE2573"/>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algn="l">
                        <a:lnSpc>
                          <a:spcPct val="100000"/>
                        </a:lnSpc>
                        <a:spcAft>
                          <a:spcPts val="0"/>
                        </a:spcAft>
                      </a:pPr>
                      <a:r>
                        <a:rPr lang="fr-FR" sz="1000" dirty="0" smtClean="0">
                          <a:effectLst/>
                          <a:latin typeface="Calibri"/>
                          <a:ea typeface="Times New Roman"/>
                        </a:rPr>
                        <a:t>1- Corrige ses erreurs sans parvenir au trajet demandé ou demande de l’aide ou une approbation à l’adulte pour la correction</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c>
                  <a:txBody>
                    <a:bodyPr/>
                    <a:lstStyle/>
                    <a:p>
                      <a:pPr algn="l">
                        <a:lnSpc>
                          <a:spcPct val="100000"/>
                        </a:lnSpc>
                        <a:spcAft>
                          <a:spcPts val="0"/>
                        </a:spcAft>
                      </a:pPr>
                      <a:r>
                        <a:rPr lang="fr-FR" sz="1000" dirty="0">
                          <a:effectLst/>
                          <a:latin typeface="Calibri"/>
                          <a:ea typeface="Times New Roman"/>
                        </a:rPr>
                        <a:t>1-Fait des suggestions pour ajuster ou corriger</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60000"/>
                        <a:lumOff val="40000"/>
                        <a:alpha val="70000"/>
                      </a:schemeClr>
                    </a:solidFill>
                  </a:tcPr>
                </a:tc>
              </a:tr>
              <a:tr h="326941">
                <a:tc vMerge="1">
                  <a:txBody>
                    <a:bodyPr/>
                    <a:lstStyle/>
                    <a:p>
                      <a:pPr algn="ctr"/>
                      <a:endParaRPr lang="fr-FR" sz="1600" b="0" dirty="0">
                        <a:solidFill>
                          <a:srgbClr val="AE2573"/>
                        </a:solidFill>
                        <a:latin typeface="+mn-lt"/>
                      </a:endParaRPr>
                    </a:p>
                  </a:txBody>
                  <a:tcPr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00000"/>
                        </a:lnSpc>
                        <a:spcAft>
                          <a:spcPts val="0"/>
                        </a:spcAft>
                      </a:pPr>
                      <a:r>
                        <a:rPr lang="fr-FR" sz="1000" dirty="0">
                          <a:effectLst/>
                          <a:latin typeface="Calibri"/>
                          <a:ea typeface="Times New Roman"/>
                        </a:rPr>
                        <a:t>0-Refait les mêmes erreurs, effectue un trajet qui tourne autant que le premier, se corrige alors que le trajet effectué était sans erreur</a:t>
                      </a:r>
                      <a:endParaRPr lang="fr-FR" sz="10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c>
                  <a:txBody>
                    <a:bodyPr/>
                    <a:lstStyle/>
                    <a:p>
                      <a:pPr algn="l">
                        <a:lnSpc>
                          <a:spcPct val="100000"/>
                        </a:lnSpc>
                        <a:spcAft>
                          <a:spcPts val="0"/>
                        </a:spcAft>
                      </a:pPr>
                      <a:r>
                        <a:rPr lang="fr-FR" sz="1000" dirty="0">
                          <a:effectLst/>
                          <a:latin typeface="Calibri"/>
                          <a:ea typeface="Times New Roman"/>
                        </a:rPr>
                        <a:t>2-Corrige par l’action à la place de l’enfant</a:t>
                      </a:r>
                      <a:endParaRPr lang="fr-FR" sz="1200" dirty="0">
                        <a:effectLst/>
                        <a:latin typeface="Times New Roman"/>
                        <a:ea typeface="Times New Roman"/>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mpd="sng">
                      <a:noFill/>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alpha val="40000"/>
                      </a:schemeClr>
                    </a:solidFill>
                  </a:tcPr>
                </a:tc>
              </a:tr>
            </a:tbl>
          </a:graphicData>
        </a:graphic>
      </p:graphicFrame>
    </p:spTree>
    <p:extLst>
      <p:ext uri="{BB962C8B-B14F-4D97-AF65-F5344CB8AC3E}">
        <p14:creationId xmlns:p14="http://schemas.microsoft.com/office/powerpoint/2010/main" val="12633367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Méthodologie : mesures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10" name="Image 9" descr="carte-itineraire_318-48465.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2016" y="1814474"/>
            <a:ext cx="1799966" cy="1799966"/>
          </a:xfrm>
          <a:prstGeom prst="rect">
            <a:avLst/>
          </a:prstGeom>
          <a:ln>
            <a:noFill/>
          </a:ln>
        </p:spPr>
      </p:pic>
      <p:pic>
        <p:nvPicPr>
          <p:cNvPr id="11" name="Image 10" descr="Capture d’écran 2017-06-07 à 17.54.47.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662506" y="1760332"/>
            <a:ext cx="2148069" cy="1799998"/>
          </a:xfrm>
          <a:prstGeom prst="rect">
            <a:avLst/>
          </a:prstGeom>
          <a:ln>
            <a:noFill/>
          </a:ln>
        </p:spPr>
      </p:pic>
      <p:sp>
        <p:nvSpPr>
          <p:cNvPr id="13" name="ZoneTexte 12"/>
          <p:cNvSpPr txBox="1"/>
          <p:nvPr/>
        </p:nvSpPr>
        <p:spPr>
          <a:xfrm>
            <a:off x="662507" y="1414364"/>
            <a:ext cx="2148069" cy="400110"/>
          </a:xfrm>
          <a:prstGeom prst="rect">
            <a:avLst/>
          </a:prstGeom>
          <a:noFill/>
          <a:ln>
            <a:solidFill>
              <a:srgbClr val="000000"/>
            </a:solidFill>
          </a:ln>
        </p:spPr>
        <p:txBody>
          <a:bodyPr wrap="square" rtlCol="0">
            <a:spAutoFit/>
          </a:bodyPr>
          <a:lstStyle/>
          <a:p>
            <a:pPr algn="ctr"/>
            <a:r>
              <a:rPr lang="fr-FR" sz="2000" dirty="0" smtClean="0">
                <a:latin typeface="Gotham Book" charset="0"/>
                <a:ea typeface="Gotham Book" charset="0"/>
                <a:cs typeface="Gotham Book" charset="0"/>
              </a:rPr>
              <a:t>Apprentissage</a:t>
            </a:r>
            <a:endParaRPr lang="fr-FR" sz="2000" dirty="0">
              <a:latin typeface="Gotham Book" charset="0"/>
              <a:ea typeface="Gotham Book" charset="0"/>
              <a:cs typeface="Gotham Book" charset="0"/>
            </a:endParaRPr>
          </a:p>
        </p:txBody>
      </p:sp>
      <p:sp>
        <p:nvSpPr>
          <p:cNvPr id="14" name="ZoneTexte 13"/>
          <p:cNvSpPr txBox="1"/>
          <p:nvPr/>
        </p:nvSpPr>
        <p:spPr>
          <a:xfrm>
            <a:off x="3672016" y="1414364"/>
            <a:ext cx="1799967" cy="400110"/>
          </a:xfrm>
          <a:prstGeom prst="rect">
            <a:avLst/>
          </a:prstGeom>
          <a:noFill/>
          <a:ln>
            <a:solidFill>
              <a:srgbClr val="000000"/>
            </a:solidFill>
          </a:ln>
        </p:spPr>
        <p:txBody>
          <a:bodyPr wrap="square" rtlCol="0">
            <a:spAutoFit/>
          </a:bodyPr>
          <a:lstStyle/>
          <a:p>
            <a:pPr algn="ctr"/>
            <a:r>
              <a:rPr lang="fr-FR" sz="2000" dirty="0" smtClean="0">
                <a:latin typeface="Gotham Book" charset="0"/>
                <a:ea typeface="Gotham Book" charset="0"/>
                <a:cs typeface="Gotham Book" charset="0"/>
              </a:rPr>
              <a:t>Phase test</a:t>
            </a:r>
            <a:endParaRPr lang="fr-FR" sz="2000" dirty="0">
              <a:latin typeface="Gotham Book" charset="0"/>
              <a:ea typeface="Gotham Book" charset="0"/>
              <a:cs typeface="Gotham Book" charset="0"/>
            </a:endParaRPr>
          </a:p>
        </p:txBody>
      </p:sp>
      <p:sp>
        <p:nvSpPr>
          <p:cNvPr id="18" name="ZoneTexte 17"/>
          <p:cNvSpPr txBox="1"/>
          <p:nvPr/>
        </p:nvSpPr>
        <p:spPr>
          <a:xfrm>
            <a:off x="6088481" y="1414364"/>
            <a:ext cx="2175654" cy="400110"/>
          </a:xfrm>
          <a:prstGeom prst="rect">
            <a:avLst/>
          </a:prstGeom>
          <a:noFill/>
          <a:ln>
            <a:solidFill>
              <a:srgbClr val="000000"/>
            </a:solidFill>
          </a:ln>
        </p:spPr>
        <p:txBody>
          <a:bodyPr wrap="square" rtlCol="0">
            <a:spAutoFit/>
          </a:bodyPr>
          <a:lstStyle/>
          <a:p>
            <a:pPr algn="ctr"/>
            <a:r>
              <a:rPr lang="fr-FR" sz="2000" dirty="0" smtClean="0">
                <a:latin typeface="Gotham Book" charset="0"/>
                <a:ea typeface="Gotham Book" charset="0"/>
                <a:cs typeface="Gotham Book" charset="0"/>
              </a:rPr>
              <a:t>Verbalisations</a:t>
            </a:r>
            <a:endParaRPr lang="fr-FR" sz="2000" dirty="0">
              <a:latin typeface="Gotham Book" charset="0"/>
              <a:ea typeface="Gotham Book" charset="0"/>
              <a:cs typeface="Gotham Book" charset="0"/>
            </a:endParaRPr>
          </a:p>
        </p:txBody>
      </p:sp>
      <p:grpSp>
        <p:nvGrpSpPr>
          <p:cNvPr id="19" name="Grouper 18"/>
          <p:cNvGrpSpPr>
            <a:grpSpLocks noChangeAspect="1"/>
          </p:cNvGrpSpPr>
          <p:nvPr/>
        </p:nvGrpSpPr>
        <p:grpSpPr>
          <a:xfrm>
            <a:off x="6088481" y="2102458"/>
            <a:ext cx="2316854" cy="1223997"/>
            <a:chOff x="109744" y="4782384"/>
            <a:chExt cx="1907998" cy="1007998"/>
          </a:xfrm>
        </p:grpSpPr>
        <p:sp>
          <p:nvSpPr>
            <p:cNvPr id="20" name="Rectangle 19"/>
            <p:cNvSpPr/>
            <p:nvPr/>
          </p:nvSpPr>
          <p:spPr>
            <a:xfrm>
              <a:off x="109744" y="4782384"/>
              <a:ext cx="1907998" cy="100799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21" name="Image 20" descr="communication-1991853_192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744" y="4782384"/>
              <a:ext cx="1889954" cy="1007977"/>
            </a:xfrm>
            <a:prstGeom prst="rect">
              <a:avLst/>
            </a:prstGeom>
          </p:spPr>
        </p:pic>
      </p:grpSp>
    </p:spTree>
    <p:extLst>
      <p:ext uri="{BB962C8B-B14F-4D97-AF65-F5344CB8AC3E}">
        <p14:creationId xmlns:p14="http://schemas.microsoft.com/office/powerpoint/2010/main" val="3773880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Méthodologie : tâche d’apprentissage en environnement virtuel (études 1 et 2)</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12" name="Espace réservé du contenu 3"/>
          <p:cNvPicPr>
            <a:picLocks noGrp="1" noChangeAspect="1"/>
          </p:cNvPicPr>
          <p:nvPr/>
        </p:nvPicPr>
        <p:blipFill rotWithShape="1">
          <a:blip r:embed="rId4" cstate="print">
            <a:extLst>
              <a:ext uri="{28A0092B-C50C-407E-A947-70E740481C1C}">
                <a14:useLocalDpi xmlns:a14="http://schemas.microsoft.com/office/drawing/2010/main" val="0"/>
              </a:ext>
            </a:extLst>
          </a:blip>
          <a:srcRect l="29481" t="7793" r="16233" b="6797"/>
          <a:stretch/>
        </p:blipFill>
        <p:spPr>
          <a:xfrm>
            <a:off x="377266" y="1541236"/>
            <a:ext cx="3245377" cy="2725500"/>
          </a:xfrm>
          <a:prstGeom prst="rect">
            <a:avLst/>
          </a:prstGeom>
          <a:ln>
            <a:solidFill>
              <a:srgbClr val="000000"/>
            </a:solidFill>
          </a:ln>
        </p:spPr>
      </p:pic>
      <p:grpSp>
        <p:nvGrpSpPr>
          <p:cNvPr id="15" name="Grouper 14"/>
          <p:cNvGrpSpPr>
            <a:grpSpLocks noChangeAspect="1"/>
          </p:cNvGrpSpPr>
          <p:nvPr/>
        </p:nvGrpSpPr>
        <p:grpSpPr bwMode="auto">
          <a:xfrm>
            <a:off x="4021643" y="1561151"/>
            <a:ext cx="4601263" cy="2736000"/>
            <a:chOff x="0" y="0"/>
            <a:chExt cx="4857115" cy="3130550"/>
          </a:xfrm>
        </p:grpSpPr>
        <p:sp>
          <p:nvSpPr>
            <p:cNvPr id="16" name="Rectangle 15"/>
            <p:cNvSpPr>
              <a:spLocks noChangeArrowheads="1"/>
            </p:cNvSpPr>
            <p:nvPr/>
          </p:nvSpPr>
          <p:spPr bwMode="auto">
            <a:xfrm>
              <a:off x="3445510" y="988695"/>
              <a:ext cx="1377950" cy="285750"/>
            </a:xfrm>
            <a:prstGeom prst="rect">
              <a:avLst/>
            </a:prstGeom>
            <a:gradFill rotWithShape="1">
              <a:gsLst>
                <a:gs pos="0">
                  <a:srgbClr val="E4F9FF"/>
                </a:gs>
                <a:gs pos="64999">
                  <a:srgbClr val="BBEFFF"/>
                </a:gs>
                <a:gs pos="100000">
                  <a:srgbClr val="9EEAFF"/>
                </a:gs>
              </a:gsLst>
              <a:lin ang="5400000" scaled="1"/>
            </a:gradFill>
            <a:ln w="9525">
              <a:solidFill>
                <a:srgbClr val="46AAC5"/>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200" b="1">
                  <a:effectLst/>
                  <a:latin typeface="Arial"/>
                  <a:ea typeface="Times New Roman"/>
                </a:rPr>
                <a:t>Boulangerie</a:t>
              </a:r>
              <a:endParaRPr lang="fr-FR" sz="1200">
                <a:effectLst/>
                <a:latin typeface="Times New Roman"/>
                <a:ea typeface="Times New Roman"/>
              </a:endParaRPr>
            </a:p>
          </p:txBody>
        </p:sp>
        <p:sp>
          <p:nvSpPr>
            <p:cNvPr id="17" name="Rectangle 16"/>
            <p:cNvSpPr>
              <a:spLocks noChangeArrowheads="1"/>
            </p:cNvSpPr>
            <p:nvPr/>
          </p:nvSpPr>
          <p:spPr bwMode="auto">
            <a:xfrm>
              <a:off x="3429000" y="322580"/>
              <a:ext cx="1378585" cy="286385"/>
            </a:xfrm>
            <a:prstGeom prst="rect">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200" b="1">
                  <a:effectLst/>
                  <a:latin typeface="Arial"/>
                  <a:ea typeface="Times New Roman"/>
                </a:rPr>
                <a:t>Domicile</a:t>
              </a:r>
              <a:endParaRPr lang="fr-FR" sz="1200">
                <a:effectLst/>
                <a:latin typeface="Times New Roman"/>
                <a:ea typeface="Times New Roman"/>
              </a:endParaRPr>
            </a:p>
          </p:txBody>
        </p:sp>
        <p:sp>
          <p:nvSpPr>
            <p:cNvPr id="22" name="Rectangle 21"/>
            <p:cNvSpPr>
              <a:spLocks noChangeArrowheads="1"/>
            </p:cNvSpPr>
            <p:nvPr/>
          </p:nvSpPr>
          <p:spPr bwMode="auto">
            <a:xfrm>
              <a:off x="3444875" y="1624965"/>
              <a:ext cx="1402715" cy="286385"/>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200" b="1" dirty="0">
                  <a:effectLst/>
                  <a:latin typeface="Arial"/>
                  <a:ea typeface="Times New Roman"/>
                </a:rPr>
                <a:t>Pharmacie</a:t>
              </a:r>
              <a:endParaRPr lang="fr-FR" sz="1200" dirty="0">
                <a:effectLst/>
                <a:latin typeface="Times New Roman"/>
                <a:ea typeface="Times New Roman"/>
              </a:endParaRPr>
            </a:p>
          </p:txBody>
        </p:sp>
        <p:sp>
          <p:nvSpPr>
            <p:cNvPr id="23" name="Rectangle 22"/>
            <p:cNvSpPr>
              <a:spLocks noChangeArrowheads="1"/>
            </p:cNvSpPr>
            <p:nvPr/>
          </p:nvSpPr>
          <p:spPr bwMode="auto">
            <a:xfrm>
              <a:off x="3455035" y="2264410"/>
              <a:ext cx="1402080" cy="286385"/>
            </a:xfrm>
            <a:prstGeom prst="rect">
              <a:avLst/>
            </a:prstGeom>
            <a:gradFill rotWithShape="1">
              <a:gsLst>
                <a:gs pos="0">
                  <a:srgbClr val="FFE5E5"/>
                </a:gs>
                <a:gs pos="64999">
                  <a:srgbClr val="FFBEBD"/>
                </a:gs>
                <a:gs pos="100000">
                  <a:srgbClr val="FFA2A1"/>
                </a:gs>
              </a:gsLst>
              <a:lin ang="5400000" scaled="1"/>
            </a:gradFill>
            <a:ln w="9525">
              <a:solidFill>
                <a:srgbClr val="BE4B48"/>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200" b="1" dirty="0">
                  <a:effectLst/>
                  <a:latin typeface="Arial"/>
                  <a:ea typeface="Times New Roman"/>
                </a:rPr>
                <a:t>Supermarché</a:t>
              </a:r>
              <a:endParaRPr lang="fr-FR" sz="1200" dirty="0">
                <a:effectLst/>
                <a:latin typeface="Times New Roman"/>
                <a:ea typeface="Times New Roman"/>
              </a:endParaRPr>
            </a:p>
          </p:txBody>
        </p:sp>
        <p:grpSp>
          <p:nvGrpSpPr>
            <p:cNvPr id="24" name="Grouper 23"/>
            <p:cNvGrpSpPr>
              <a:grpSpLocks/>
            </p:cNvGrpSpPr>
            <p:nvPr/>
          </p:nvGrpSpPr>
          <p:grpSpPr bwMode="auto">
            <a:xfrm>
              <a:off x="0" y="0"/>
              <a:ext cx="3216910" cy="3130550"/>
              <a:chOff x="0" y="0"/>
              <a:chExt cx="3216910" cy="3130550"/>
            </a:xfrm>
          </p:grpSpPr>
          <p:grpSp>
            <p:nvGrpSpPr>
              <p:cNvPr id="25" name="Grouper 24"/>
              <p:cNvGrpSpPr>
                <a:grpSpLocks noChangeAspect="1"/>
              </p:cNvGrpSpPr>
              <p:nvPr/>
            </p:nvGrpSpPr>
            <p:grpSpPr bwMode="auto">
              <a:xfrm>
                <a:off x="0" y="0"/>
                <a:ext cx="3216910" cy="3130550"/>
                <a:chOff x="0" y="0"/>
                <a:chExt cx="5399406" cy="5254625"/>
              </a:xfrm>
            </p:grpSpPr>
            <p:sp>
              <p:nvSpPr>
                <p:cNvPr id="29" name="Rectangle 28"/>
                <p:cNvSpPr>
                  <a:spLocks noChangeArrowheads="1"/>
                </p:cNvSpPr>
                <p:nvPr/>
              </p:nvSpPr>
              <p:spPr bwMode="auto">
                <a:xfrm>
                  <a:off x="0" y="0"/>
                  <a:ext cx="5399406" cy="5254625"/>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ctr" anchorCtr="0" upright="1">
                  <a:noAutofit/>
                </a:bodyPr>
                <a:lstStyle/>
                <a:p>
                  <a:endParaRPr lang="fr-FR"/>
                </a:p>
              </p:txBody>
            </p:sp>
            <p:sp>
              <p:nvSpPr>
                <p:cNvPr id="30" name="Rectangle 29"/>
                <p:cNvSpPr>
                  <a:spLocks noChangeArrowheads="1"/>
                </p:cNvSpPr>
                <p:nvPr/>
              </p:nvSpPr>
              <p:spPr bwMode="auto">
                <a:xfrm>
                  <a:off x="571500" y="3657600"/>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1" name="Rectangle 30"/>
                <p:cNvSpPr>
                  <a:spLocks noChangeArrowheads="1"/>
                </p:cNvSpPr>
                <p:nvPr/>
              </p:nvSpPr>
              <p:spPr bwMode="auto">
                <a:xfrm>
                  <a:off x="3771900" y="2143125"/>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2" name="Rectangle 31"/>
                <p:cNvSpPr>
                  <a:spLocks noChangeArrowheads="1"/>
                </p:cNvSpPr>
                <p:nvPr/>
              </p:nvSpPr>
              <p:spPr bwMode="auto">
                <a:xfrm>
                  <a:off x="4000500" y="2153920"/>
                  <a:ext cx="610235" cy="394970"/>
                </a:xfrm>
                <a:prstGeom prst="rect">
                  <a:avLst/>
                </a:prstGeom>
                <a:gradFill rotWithShape="1">
                  <a:gsLst>
                    <a:gs pos="0">
                      <a:srgbClr val="FFE5E5"/>
                    </a:gs>
                    <a:gs pos="64999">
                      <a:srgbClr val="FFBEBD"/>
                    </a:gs>
                    <a:gs pos="100000">
                      <a:srgbClr val="FFA2A1"/>
                    </a:gs>
                  </a:gsLst>
                  <a:lin ang="5400000" scaled="1"/>
                </a:gradFill>
                <a:ln w="9525">
                  <a:solidFill>
                    <a:srgbClr val="BE4B48"/>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100" b="1">
                      <a:effectLst/>
                      <a:latin typeface="Arial"/>
                      <a:ea typeface="Times New Roman"/>
                    </a:rPr>
                    <a:t>S</a:t>
                  </a:r>
                  <a:endParaRPr lang="fr-FR" sz="1200">
                    <a:effectLst/>
                    <a:latin typeface="Times New Roman"/>
                    <a:ea typeface="Times New Roman"/>
                  </a:endParaRPr>
                </a:p>
              </p:txBody>
            </p:sp>
            <p:sp>
              <p:nvSpPr>
                <p:cNvPr id="33" name="Rectangle 32"/>
                <p:cNvSpPr>
                  <a:spLocks noChangeArrowheads="1"/>
                </p:cNvSpPr>
                <p:nvPr/>
              </p:nvSpPr>
              <p:spPr bwMode="auto">
                <a:xfrm>
                  <a:off x="571500" y="531495"/>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4" name="Rectangle 33"/>
                <p:cNvSpPr>
                  <a:spLocks noChangeArrowheads="1"/>
                </p:cNvSpPr>
                <p:nvPr/>
              </p:nvSpPr>
              <p:spPr bwMode="auto">
                <a:xfrm>
                  <a:off x="800100" y="4343400"/>
                  <a:ext cx="610675" cy="395410"/>
                </a:xfrm>
                <a:prstGeom prst="rect">
                  <a:avLst/>
                </a:prstGeom>
                <a:gradFill rotWithShape="1">
                  <a:gsLst>
                    <a:gs pos="0">
                      <a:srgbClr val="F5FFE6"/>
                    </a:gs>
                    <a:gs pos="64999">
                      <a:srgbClr val="E4FDC2"/>
                    </a:gs>
                    <a:gs pos="100000">
                      <a:srgbClr val="DAFDA7"/>
                    </a:gs>
                  </a:gsLst>
                  <a:lin ang="5400000" scaled="1"/>
                </a:gradFill>
                <a:ln w="9525">
                  <a:solidFill>
                    <a:srgbClr val="98B954"/>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100" b="1">
                      <a:effectLst/>
                      <a:latin typeface="Arial"/>
                      <a:ea typeface="Times New Roman"/>
                    </a:rPr>
                    <a:t>D</a:t>
                  </a:r>
                  <a:endParaRPr lang="fr-FR" sz="1200">
                    <a:effectLst/>
                    <a:latin typeface="Times New Roman"/>
                    <a:ea typeface="Times New Roman"/>
                  </a:endParaRPr>
                </a:p>
              </p:txBody>
            </p:sp>
            <p:sp>
              <p:nvSpPr>
                <p:cNvPr id="35" name="Rectangle 34"/>
                <p:cNvSpPr>
                  <a:spLocks noChangeArrowheads="1"/>
                </p:cNvSpPr>
                <p:nvPr/>
              </p:nvSpPr>
              <p:spPr bwMode="auto">
                <a:xfrm>
                  <a:off x="2171700" y="2131695"/>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6" name="Rectangle 35"/>
                <p:cNvSpPr>
                  <a:spLocks noChangeArrowheads="1"/>
                </p:cNvSpPr>
                <p:nvPr/>
              </p:nvSpPr>
              <p:spPr bwMode="auto">
                <a:xfrm>
                  <a:off x="2171700" y="531495"/>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7" name="Rectangle 36"/>
                <p:cNvSpPr>
                  <a:spLocks noChangeArrowheads="1"/>
                </p:cNvSpPr>
                <p:nvPr/>
              </p:nvSpPr>
              <p:spPr bwMode="auto">
                <a:xfrm>
                  <a:off x="3771900" y="531495"/>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8" name="Rectangle 37"/>
                <p:cNvSpPr>
                  <a:spLocks noChangeArrowheads="1"/>
                </p:cNvSpPr>
                <p:nvPr/>
              </p:nvSpPr>
              <p:spPr bwMode="auto">
                <a:xfrm>
                  <a:off x="571500" y="2131695"/>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39" name="Rectangle 38"/>
                <p:cNvSpPr>
                  <a:spLocks noChangeArrowheads="1"/>
                </p:cNvSpPr>
                <p:nvPr/>
              </p:nvSpPr>
              <p:spPr bwMode="auto">
                <a:xfrm>
                  <a:off x="2171700" y="3657600"/>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40" name="Rectangle 39"/>
                <p:cNvSpPr>
                  <a:spLocks noChangeArrowheads="1"/>
                </p:cNvSpPr>
                <p:nvPr/>
              </p:nvSpPr>
              <p:spPr bwMode="auto">
                <a:xfrm>
                  <a:off x="3771900" y="3657600"/>
                  <a:ext cx="1079500" cy="1079500"/>
                </a:xfrm>
                <a:prstGeom prst="rect">
                  <a:avLst/>
                </a:prstGeom>
                <a:gradFill rotWithShape="1">
                  <a:gsLst>
                    <a:gs pos="0">
                      <a:srgbClr val="FFEBDB"/>
                    </a:gs>
                    <a:gs pos="64999">
                      <a:srgbClr val="FFD0AA"/>
                    </a:gs>
                    <a:gs pos="100000">
                      <a:srgbClr val="FFBE86"/>
                    </a:gs>
                  </a:gsLst>
                  <a:lin ang="5400000" scaled="1"/>
                </a:gradFill>
                <a:ln w="9525">
                  <a:solidFill>
                    <a:srgbClr val="F6924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endParaRPr lang="fr-FR"/>
                </a:p>
              </p:txBody>
            </p:sp>
            <p:sp>
              <p:nvSpPr>
                <p:cNvPr id="41" name="Rectangle 40"/>
                <p:cNvSpPr>
                  <a:spLocks noChangeArrowheads="1"/>
                </p:cNvSpPr>
                <p:nvPr/>
              </p:nvSpPr>
              <p:spPr bwMode="auto">
                <a:xfrm>
                  <a:off x="800100" y="2813050"/>
                  <a:ext cx="608965" cy="394970"/>
                </a:xfrm>
                <a:prstGeom prst="rect">
                  <a:avLst/>
                </a:prstGeom>
                <a:gradFill rotWithShape="1">
                  <a:gsLst>
                    <a:gs pos="0">
                      <a:srgbClr val="E4F9FF"/>
                    </a:gs>
                    <a:gs pos="64999">
                      <a:srgbClr val="BBEFFF"/>
                    </a:gs>
                    <a:gs pos="100000">
                      <a:srgbClr val="9EEAFF"/>
                    </a:gs>
                  </a:gsLst>
                  <a:lin ang="5400000" scaled="1"/>
                </a:gradFill>
                <a:ln w="9525">
                  <a:solidFill>
                    <a:srgbClr val="46AAC5"/>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100" b="1">
                      <a:effectLst/>
                      <a:latin typeface="Arial"/>
                      <a:ea typeface="Times New Roman"/>
                    </a:rPr>
                    <a:t>B</a:t>
                  </a:r>
                  <a:endParaRPr lang="fr-FR" sz="1200">
                    <a:effectLst/>
                    <a:latin typeface="Times New Roman"/>
                    <a:ea typeface="Times New Roman"/>
                  </a:endParaRPr>
                </a:p>
              </p:txBody>
            </p:sp>
            <p:sp>
              <p:nvSpPr>
                <p:cNvPr id="42" name="Rectangle 41"/>
                <p:cNvSpPr>
                  <a:spLocks noChangeArrowheads="1"/>
                </p:cNvSpPr>
                <p:nvPr/>
              </p:nvSpPr>
              <p:spPr bwMode="auto">
                <a:xfrm>
                  <a:off x="2423160" y="542290"/>
                  <a:ext cx="610235" cy="394970"/>
                </a:xfrm>
                <a:prstGeom prst="rect">
                  <a:avLst/>
                </a:prstGeom>
                <a:gradFill rotWithShape="1">
                  <a:gsLst>
                    <a:gs pos="0">
                      <a:srgbClr val="F0EAF9"/>
                    </a:gs>
                    <a:gs pos="64999">
                      <a:srgbClr val="D9CBEE"/>
                    </a:gs>
                    <a:gs pos="100000">
                      <a:srgbClr val="C9B5E8"/>
                    </a:gs>
                  </a:gsLst>
                  <a:lin ang="5400000" scaled="1"/>
                </a:gradFill>
                <a:ln w="9525">
                  <a:solidFill>
                    <a:srgbClr val="7D60A0"/>
                  </a:solidFill>
                  <a:miter lim="800000"/>
                  <a:headEnd/>
                  <a:tailEnd/>
                </a:ln>
                <a:effectLst>
                  <a:outerShdw blurRad="40000" dist="20000" dir="5400000" rotWithShape="0">
                    <a:srgbClr val="000000">
                      <a:alpha val="37999"/>
                    </a:srgbClr>
                  </a:outerShdw>
                </a:effectLst>
              </p:spPr>
              <p:txBody>
                <a:bodyPr rot="0" vert="horz" wrap="square" lIns="91440" tIns="45720" rIns="91440" bIns="45720" anchor="ctr" anchorCtr="0" upright="1">
                  <a:noAutofit/>
                </a:bodyPr>
                <a:lstStyle/>
                <a:p>
                  <a:pPr algn="ctr">
                    <a:spcAft>
                      <a:spcPts val="0"/>
                    </a:spcAft>
                  </a:pPr>
                  <a:r>
                    <a:rPr lang="fr-FR" sz="1100" b="1">
                      <a:effectLst/>
                      <a:latin typeface="Arial"/>
                      <a:ea typeface="Times New Roman"/>
                    </a:rPr>
                    <a:t>P</a:t>
                  </a:r>
                  <a:endParaRPr lang="fr-FR" sz="1200">
                    <a:effectLst/>
                    <a:latin typeface="Times New Roman"/>
                    <a:ea typeface="Times New Roman"/>
                  </a:endParaRPr>
                </a:p>
              </p:txBody>
            </p:sp>
          </p:grpSp>
          <p:sp>
            <p:nvSpPr>
              <p:cNvPr id="26" name="Forme libre 25"/>
              <p:cNvSpPr>
                <a:spLocks/>
              </p:cNvSpPr>
              <p:nvPr/>
            </p:nvSpPr>
            <p:spPr bwMode="auto">
              <a:xfrm>
                <a:off x="586105" y="1225550"/>
                <a:ext cx="1985265" cy="1806797"/>
              </a:xfrm>
              <a:custGeom>
                <a:avLst/>
                <a:gdLst>
                  <a:gd name="T0" fmla="*/ 0 w 1985265"/>
                  <a:gd name="T1" fmla="*/ 1626759 h 1806797"/>
                  <a:gd name="T2" fmla="*/ 0 w 1985265"/>
                  <a:gd name="T3" fmla="*/ 1626759 h 1806797"/>
                  <a:gd name="T4" fmla="*/ 0 w 1985265"/>
                  <a:gd name="T5" fmla="*/ 1797321 h 1806797"/>
                  <a:gd name="T6" fmla="*/ 0 w 1985265"/>
                  <a:gd name="T7" fmla="*/ 1797321 h 1806797"/>
                  <a:gd name="T8" fmla="*/ 42641 w 1985265"/>
                  <a:gd name="T9" fmla="*/ 1802059 h 1806797"/>
                  <a:gd name="T10" fmla="*/ 80543 w 1985265"/>
                  <a:gd name="T11" fmla="*/ 1806797 h 1806797"/>
                  <a:gd name="T12" fmla="*/ 270056 w 1985265"/>
                  <a:gd name="T13" fmla="*/ 1802059 h 1806797"/>
                  <a:gd name="T14" fmla="*/ 549588 w 1985265"/>
                  <a:gd name="T15" fmla="*/ 1792583 h 1806797"/>
                  <a:gd name="T16" fmla="*/ 578015 w 1985265"/>
                  <a:gd name="T17" fmla="*/ 1787845 h 1806797"/>
                  <a:gd name="T18" fmla="*/ 682247 w 1985265"/>
                  <a:gd name="T19" fmla="*/ 1787845 h 1806797"/>
                  <a:gd name="T20" fmla="*/ 682247 w 1985265"/>
                  <a:gd name="T21" fmla="*/ 1787845 h 1806797"/>
                  <a:gd name="T22" fmla="*/ 682247 w 1985265"/>
                  <a:gd name="T23" fmla="*/ 1432509 h 1806797"/>
                  <a:gd name="T24" fmla="*/ 677509 w 1985265"/>
                  <a:gd name="T25" fmla="*/ 1404082 h 1806797"/>
                  <a:gd name="T26" fmla="*/ 672771 w 1985265"/>
                  <a:gd name="T27" fmla="*/ 1370917 h 1806797"/>
                  <a:gd name="T28" fmla="*/ 668033 w 1985265"/>
                  <a:gd name="T29" fmla="*/ 1347228 h 1806797"/>
                  <a:gd name="T30" fmla="*/ 663296 w 1985265"/>
                  <a:gd name="T31" fmla="*/ 1309325 h 1806797"/>
                  <a:gd name="T32" fmla="*/ 668033 w 1985265"/>
                  <a:gd name="T33" fmla="*/ 1044007 h 1806797"/>
                  <a:gd name="T34" fmla="*/ 672771 w 1985265"/>
                  <a:gd name="T35" fmla="*/ 1029794 h 1806797"/>
                  <a:gd name="T36" fmla="*/ 677509 w 1985265"/>
                  <a:gd name="T37" fmla="*/ 1010842 h 1806797"/>
                  <a:gd name="T38" fmla="*/ 677509 w 1985265"/>
                  <a:gd name="T39" fmla="*/ 920824 h 1806797"/>
                  <a:gd name="T40" fmla="*/ 677509 w 1985265"/>
                  <a:gd name="T41" fmla="*/ 920824 h 1806797"/>
                  <a:gd name="T42" fmla="*/ 720149 w 1985265"/>
                  <a:gd name="T43" fmla="*/ 925561 h 1806797"/>
                  <a:gd name="T44" fmla="*/ 748576 w 1985265"/>
                  <a:gd name="T45" fmla="*/ 930299 h 1806797"/>
                  <a:gd name="T46" fmla="*/ 772266 w 1985265"/>
                  <a:gd name="T47" fmla="*/ 935037 h 1806797"/>
                  <a:gd name="T48" fmla="*/ 914400 w 1985265"/>
                  <a:gd name="T49" fmla="*/ 949250 h 1806797"/>
                  <a:gd name="T50" fmla="*/ 1028108 w 1985265"/>
                  <a:gd name="T51" fmla="*/ 939775 h 1806797"/>
                  <a:gd name="T52" fmla="*/ 1070748 w 1985265"/>
                  <a:gd name="T53" fmla="*/ 925561 h 1806797"/>
                  <a:gd name="T54" fmla="*/ 1094438 w 1985265"/>
                  <a:gd name="T55" fmla="*/ 920824 h 1806797"/>
                  <a:gd name="T56" fmla="*/ 1127602 w 1985265"/>
                  <a:gd name="T57" fmla="*/ 911348 h 1806797"/>
                  <a:gd name="T58" fmla="*/ 1264999 w 1985265"/>
                  <a:gd name="T59" fmla="*/ 901872 h 1806797"/>
                  <a:gd name="T60" fmla="*/ 1459250 w 1985265"/>
                  <a:gd name="T61" fmla="*/ 906610 h 1806797"/>
                  <a:gd name="T62" fmla="*/ 1501890 w 1985265"/>
                  <a:gd name="T63" fmla="*/ 911348 h 1806797"/>
                  <a:gd name="T64" fmla="*/ 1615598 w 1985265"/>
                  <a:gd name="T65" fmla="*/ 911348 h 1806797"/>
                  <a:gd name="T66" fmla="*/ 1615598 w 1985265"/>
                  <a:gd name="T67" fmla="*/ 911348 h 1806797"/>
                  <a:gd name="T68" fmla="*/ 1606123 w 1985265"/>
                  <a:gd name="T69" fmla="*/ 503895 h 1806797"/>
                  <a:gd name="T70" fmla="*/ 1601385 w 1985265"/>
                  <a:gd name="T71" fmla="*/ 484944 h 1806797"/>
                  <a:gd name="T72" fmla="*/ 1596647 w 1985265"/>
                  <a:gd name="T73" fmla="*/ 20637 h 1806797"/>
                  <a:gd name="T74" fmla="*/ 1596647 w 1985265"/>
                  <a:gd name="T75" fmla="*/ 20637 h 1806797"/>
                  <a:gd name="T76" fmla="*/ 1672452 w 1985265"/>
                  <a:gd name="T77" fmla="*/ 15899 h 1806797"/>
                  <a:gd name="T78" fmla="*/ 1776684 w 1985265"/>
                  <a:gd name="T79" fmla="*/ 6424 h 1806797"/>
                  <a:gd name="T80" fmla="*/ 1800373 w 1985265"/>
                  <a:gd name="T81" fmla="*/ 1686 h 1806797"/>
                  <a:gd name="T82" fmla="*/ 1975673 w 1985265"/>
                  <a:gd name="T83" fmla="*/ 6424 h 1806797"/>
                  <a:gd name="T84" fmla="*/ 1980411 w 1985265"/>
                  <a:gd name="T85" fmla="*/ 39588 h 1806797"/>
                  <a:gd name="T86" fmla="*/ 1985148 w 1985265"/>
                  <a:gd name="T87" fmla="*/ 91704 h 180679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85265" h="1806797">
                    <a:moveTo>
                      <a:pt x="0" y="1626759"/>
                    </a:moveTo>
                    <a:lnTo>
                      <a:pt x="0" y="1626759"/>
                    </a:lnTo>
                    <a:lnTo>
                      <a:pt x="0" y="1797321"/>
                    </a:lnTo>
                    <a:lnTo>
                      <a:pt x="42641" y="1802059"/>
                    </a:lnTo>
                    <a:cubicBezTo>
                      <a:pt x="55286" y="1803547"/>
                      <a:pt x="67811" y="1806797"/>
                      <a:pt x="80543" y="1806797"/>
                    </a:cubicBezTo>
                    <a:cubicBezTo>
                      <a:pt x="143734" y="1806797"/>
                      <a:pt x="206885" y="1803638"/>
                      <a:pt x="270056" y="1802059"/>
                    </a:cubicBezTo>
                    <a:cubicBezTo>
                      <a:pt x="407202" y="1788344"/>
                      <a:pt x="239380" y="1803864"/>
                      <a:pt x="549588" y="1792583"/>
                    </a:cubicBezTo>
                    <a:cubicBezTo>
                      <a:pt x="559188" y="1792234"/>
                      <a:pt x="568415" y="1788188"/>
                      <a:pt x="578015" y="1787845"/>
                    </a:cubicBezTo>
                    <a:cubicBezTo>
                      <a:pt x="612737" y="1786605"/>
                      <a:pt x="647503" y="1787845"/>
                      <a:pt x="682247" y="1787845"/>
                    </a:cubicBezTo>
                    <a:lnTo>
                      <a:pt x="682247" y="1787845"/>
                    </a:lnTo>
                    <a:cubicBezTo>
                      <a:pt x="693861" y="1636871"/>
                      <a:pt x="690338" y="1707578"/>
                      <a:pt x="682247" y="1432509"/>
                    </a:cubicBezTo>
                    <a:cubicBezTo>
                      <a:pt x="681965" y="1422907"/>
                      <a:pt x="678970" y="1413577"/>
                      <a:pt x="677509" y="1404082"/>
                    </a:cubicBezTo>
                    <a:cubicBezTo>
                      <a:pt x="675811" y="1393045"/>
                      <a:pt x="674607" y="1381932"/>
                      <a:pt x="672771" y="1370917"/>
                    </a:cubicBezTo>
                    <a:cubicBezTo>
                      <a:pt x="671447" y="1362974"/>
                      <a:pt x="669257" y="1355187"/>
                      <a:pt x="668033" y="1347228"/>
                    </a:cubicBezTo>
                    <a:cubicBezTo>
                      <a:pt x="666097" y="1334643"/>
                      <a:pt x="664875" y="1321959"/>
                      <a:pt x="663296" y="1309325"/>
                    </a:cubicBezTo>
                    <a:cubicBezTo>
                      <a:pt x="664875" y="1220886"/>
                      <a:pt x="665036" y="1132410"/>
                      <a:pt x="668033" y="1044007"/>
                    </a:cubicBezTo>
                    <a:cubicBezTo>
                      <a:pt x="668202" y="1039016"/>
                      <a:pt x="671399" y="1034596"/>
                      <a:pt x="672771" y="1029794"/>
                    </a:cubicBezTo>
                    <a:cubicBezTo>
                      <a:pt x="674560" y="1023533"/>
                      <a:pt x="677226" y="1017348"/>
                      <a:pt x="677509" y="1010842"/>
                    </a:cubicBezTo>
                    <a:cubicBezTo>
                      <a:pt x="678812" y="980864"/>
                      <a:pt x="677509" y="950830"/>
                      <a:pt x="677509" y="920824"/>
                    </a:cubicBezTo>
                    <a:lnTo>
                      <a:pt x="677509" y="920824"/>
                    </a:lnTo>
                    <a:cubicBezTo>
                      <a:pt x="691722" y="922403"/>
                      <a:pt x="705974" y="923671"/>
                      <a:pt x="720149" y="925561"/>
                    </a:cubicBezTo>
                    <a:cubicBezTo>
                      <a:pt x="729671" y="926831"/>
                      <a:pt x="739125" y="928581"/>
                      <a:pt x="748576" y="930299"/>
                    </a:cubicBezTo>
                    <a:cubicBezTo>
                      <a:pt x="756499" y="931740"/>
                      <a:pt x="764294" y="933898"/>
                      <a:pt x="772266" y="935037"/>
                    </a:cubicBezTo>
                    <a:cubicBezTo>
                      <a:pt x="845622" y="945517"/>
                      <a:pt x="843948" y="944219"/>
                      <a:pt x="914400" y="949250"/>
                    </a:cubicBezTo>
                    <a:cubicBezTo>
                      <a:pt x="939527" y="947928"/>
                      <a:pt x="994501" y="949378"/>
                      <a:pt x="1028108" y="939775"/>
                    </a:cubicBezTo>
                    <a:cubicBezTo>
                      <a:pt x="1042514" y="935659"/>
                      <a:pt x="1056057" y="928499"/>
                      <a:pt x="1070748" y="925561"/>
                    </a:cubicBezTo>
                    <a:cubicBezTo>
                      <a:pt x="1078645" y="923982"/>
                      <a:pt x="1086625" y="922777"/>
                      <a:pt x="1094438" y="920824"/>
                    </a:cubicBezTo>
                    <a:cubicBezTo>
                      <a:pt x="1112443" y="916323"/>
                      <a:pt x="1106916" y="914303"/>
                      <a:pt x="1127602" y="911348"/>
                    </a:cubicBezTo>
                    <a:cubicBezTo>
                      <a:pt x="1168172" y="905552"/>
                      <a:pt x="1228624" y="903787"/>
                      <a:pt x="1264999" y="901872"/>
                    </a:cubicBezTo>
                    <a:lnTo>
                      <a:pt x="1459250" y="906610"/>
                    </a:lnTo>
                    <a:cubicBezTo>
                      <a:pt x="1473539" y="907182"/>
                      <a:pt x="1487596" y="910915"/>
                      <a:pt x="1501890" y="911348"/>
                    </a:cubicBezTo>
                    <a:cubicBezTo>
                      <a:pt x="1539775" y="912496"/>
                      <a:pt x="1577695" y="911348"/>
                      <a:pt x="1615598" y="911348"/>
                    </a:cubicBezTo>
                    <a:lnTo>
                      <a:pt x="1615598" y="911348"/>
                    </a:lnTo>
                    <a:cubicBezTo>
                      <a:pt x="1615216" y="880823"/>
                      <a:pt x="1631288" y="629729"/>
                      <a:pt x="1606123" y="503895"/>
                    </a:cubicBezTo>
                    <a:cubicBezTo>
                      <a:pt x="1604846" y="497510"/>
                      <a:pt x="1602964" y="491261"/>
                      <a:pt x="1601385" y="484944"/>
                    </a:cubicBezTo>
                    <a:cubicBezTo>
                      <a:pt x="1595647" y="140670"/>
                      <a:pt x="1596647" y="295444"/>
                      <a:pt x="1596647" y="20637"/>
                    </a:cubicBezTo>
                    <a:lnTo>
                      <a:pt x="1596647" y="20637"/>
                    </a:lnTo>
                    <a:lnTo>
                      <a:pt x="1672452" y="15899"/>
                    </a:lnTo>
                    <a:cubicBezTo>
                      <a:pt x="1712643" y="13219"/>
                      <a:pt x="1739096" y="12207"/>
                      <a:pt x="1776684" y="6424"/>
                    </a:cubicBezTo>
                    <a:cubicBezTo>
                      <a:pt x="1784643" y="5200"/>
                      <a:pt x="1792477" y="3265"/>
                      <a:pt x="1800373" y="1686"/>
                    </a:cubicBezTo>
                    <a:cubicBezTo>
                      <a:pt x="1858806" y="3265"/>
                      <a:pt x="1918472" y="-5618"/>
                      <a:pt x="1975673" y="6424"/>
                    </a:cubicBezTo>
                    <a:cubicBezTo>
                      <a:pt x="1986600" y="8724"/>
                      <a:pt x="1978713" y="28551"/>
                      <a:pt x="1980411" y="39588"/>
                    </a:cubicBezTo>
                    <a:cubicBezTo>
                      <a:pt x="1986446" y="78817"/>
                      <a:pt x="1985148" y="55932"/>
                      <a:pt x="1985148" y="91704"/>
                    </a:cubicBezTo>
                  </a:path>
                </a:pathLst>
              </a:custGeom>
              <a:noFill/>
              <a:ln w="38100">
                <a:solidFill>
                  <a:srgbClr val="C0504D"/>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ctr" anchorCtr="0" upright="1">
                <a:noAutofit/>
              </a:bodyPr>
              <a:lstStyle/>
              <a:p>
                <a:endParaRPr lang="fr-FR"/>
              </a:p>
            </p:txBody>
          </p:sp>
          <p:sp>
            <p:nvSpPr>
              <p:cNvPr id="27" name="Forme libre 26"/>
              <p:cNvSpPr>
                <a:spLocks/>
              </p:cNvSpPr>
              <p:nvPr/>
            </p:nvSpPr>
            <p:spPr bwMode="auto">
              <a:xfrm>
                <a:off x="680720" y="251460"/>
                <a:ext cx="919201" cy="2711150"/>
              </a:xfrm>
              <a:custGeom>
                <a:avLst/>
                <a:gdLst>
                  <a:gd name="T0" fmla="*/ 0 w 919201"/>
                  <a:gd name="T1" fmla="*/ 2605803 h 2711150"/>
                  <a:gd name="T2" fmla="*/ 0 w 919201"/>
                  <a:gd name="T3" fmla="*/ 2605803 h 2711150"/>
                  <a:gd name="T4" fmla="*/ 4738 w 919201"/>
                  <a:gd name="T5" fmla="*/ 2705297 h 2711150"/>
                  <a:gd name="T6" fmla="*/ 4738 w 919201"/>
                  <a:gd name="T7" fmla="*/ 2705297 h 2711150"/>
                  <a:gd name="T8" fmla="*/ 469044 w 919201"/>
                  <a:gd name="T9" fmla="*/ 2705297 h 2711150"/>
                  <a:gd name="T10" fmla="*/ 525898 w 919201"/>
                  <a:gd name="T11" fmla="*/ 2695822 h 2711150"/>
                  <a:gd name="T12" fmla="*/ 525898 w 919201"/>
                  <a:gd name="T13" fmla="*/ 2695822 h 2711150"/>
                  <a:gd name="T14" fmla="*/ 535374 w 919201"/>
                  <a:gd name="T15" fmla="*/ 2586852 h 2711150"/>
                  <a:gd name="T16" fmla="*/ 530636 w 919201"/>
                  <a:gd name="T17" fmla="*/ 2506309 h 2711150"/>
                  <a:gd name="T18" fmla="*/ 521160 w 919201"/>
                  <a:gd name="T19" fmla="*/ 2421028 h 2711150"/>
                  <a:gd name="T20" fmla="*/ 516423 w 919201"/>
                  <a:gd name="T21" fmla="*/ 2406815 h 2711150"/>
                  <a:gd name="T22" fmla="*/ 511685 w 919201"/>
                  <a:gd name="T23" fmla="*/ 2387863 h 2711150"/>
                  <a:gd name="T24" fmla="*/ 506947 w 919201"/>
                  <a:gd name="T25" fmla="*/ 2345223 h 2711150"/>
                  <a:gd name="T26" fmla="*/ 502209 w 919201"/>
                  <a:gd name="T27" fmla="*/ 2231515 h 2711150"/>
                  <a:gd name="T28" fmla="*/ 497471 w 919201"/>
                  <a:gd name="T29" fmla="*/ 2217302 h 2711150"/>
                  <a:gd name="T30" fmla="*/ 492733 w 919201"/>
                  <a:gd name="T31" fmla="*/ 2198350 h 2711150"/>
                  <a:gd name="T32" fmla="*/ 487996 w 919201"/>
                  <a:gd name="T33" fmla="*/ 2165186 h 2711150"/>
                  <a:gd name="T34" fmla="*/ 492733 w 919201"/>
                  <a:gd name="T35" fmla="*/ 2070429 h 2711150"/>
                  <a:gd name="T36" fmla="*/ 497471 w 919201"/>
                  <a:gd name="T37" fmla="*/ 2037264 h 2711150"/>
                  <a:gd name="T38" fmla="*/ 506947 w 919201"/>
                  <a:gd name="T39" fmla="*/ 1937770 h 2711150"/>
                  <a:gd name="T40" fmla="*/ 511685 w 919201"/>
                  <a:gd name="T41" fmla="*/ 1861965 h 2711150"/>
                  <a:gd name="T42" fmla="*/ 521160 w 919201"/>
                  <a:gd name="T43" fmla="*/ 1805111 h 2711150"/>
                  <a:gd name="T44" fmla="*/ 525898 w 919201"/>
                  <a:gd name="T45" fmla="*/ 1568220 h 2711150"/>
                  <a:gd name="T46" fmla="*/ 516423 w 919201"/>
                  <a:gd name="T47" fmla="*/ 345861 h 2711150"/>
                  <a:gd name="T48" fmla="*/ 521160 w 919201"/>
                  <a:gd name="T49" fmla="*/ 180037 h 2711150"/>
                  <a:gd name="T50" fmla="*/ 525898 w 919201"/>
                  <a:gd name="T51" fmla="*/ 18951 h 2711150"/>
                  <a:gd name="T52" fmla="*/ 525898 w 919201"/>
                  <a:gd name="T53" fmla="*/ 18951 h 2711150"/>
                  <a:gd name="T54" fmla="*/ 606441 w 919201"/>
                  <a:gd name="T55" fmla="*/ 14213 h 2711150"/>
                  <a:gd name="T56" fmla="*/ 696460 w 919201"/>
                  <a:gd name="T57" fmla="*/ 9476 h 2711150"/>
                  <a:gd name="T58" fmla="*/ 729625 w 919201"/>
                  <a:gd name="T59" fmla="*/ 4738 h 2711150"/>
                  <a:gd name="T60" fmla="*/ 795954 w 919201"/>
                  <a:gd name="T61" fmla="*/ 0 h 2711150"/>
                  <a:gd name="T62" fmla="*/ 895448 w 919201"/>
                  <a:gd name="T63" fmla="*/ 4738 h 2711150"/>
                  <a:gd name="T64" fmla="*/ 909662 w 919201"/>
                  <a:gd name="T65" fmla="*/ 14213 h 2711150"/>
                  <a:gd name="T66" fmla="*/ 914400 w 919201"/>
                  <a:gd name="T67" fmla="*/ 28427 h 2711150"/>
                  <a:gd name="T68" fmla="*/ 919138 w 919201"/>
                  <a:gd name="T69" fmla="*/ 90019 h 27111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19201" h="2711150">
                    <a:moveTo>
                      <a:pt x="0" y="2605803"/>
                    </a:moveTo>
                    <a:lnTo>
                      <a:pt x="0" y="2605803"/>
                    </a:lnTo>
                    <a:lnTo>
                      <a:pt x="4738" y="2705297"/>
                    </a:lnTo>
                    <a:cubicBezTo>
                      <a:pt x="201632" y="2711450"/>
                      <a:pt x="227246" y="2714597"/>
                      <a:pt x="469044" y="2705297"/>
                    </a:cubicBezTo>
                    <a:cubicBezTo>
                      <a:pt x="488243" y="2704559"/>
                      <a:pt x="525898" y="2695822"/>
                      <a:pt x="525898" y="2695822"/>
                    </a:cubicBezTo>
                    <a:lnTo>
                      <a:pt x="525898" y="2695822"/>
                    </a:lnTo>
                    <a:cubicBezTo>
                      <a:pt x="529057" y="2659499"/>
                      <a:pt x="537515" y="2623249"/>
                      <a:pt x="535374" y="2586852"/>
                    </a:cubicBezTo>
                    <a:cubicBezTo>
                      <a:pt x="533795" y="2560004"/>
                      <a:pt x="532486" y="2533139"/>
                      <a:pt x="530636" y="2506309"/>
                    </a:cubicBezTo>
                    <a:cubicBezTo>
                      <a:pt x="528819" y="2479963"/>
                      <a:pt x="527146" y="2447966"/>
                      <a:pt x="521160" y="2421028"/>
                    </a:cubicBezTo>
                    <a:cubicBezTo>
                      <a:pt x="520077" y="2416153"/>
                      <a:pt x="517795" y="2411617"/>
                      <a:pt x="516423" y="2406815"/>
                    </a:cubicBezTo>
                    <a:cubicBezTo>
                      <a:pt x="514634" y="2400554"/>
                      <a:pt x="513264" y="2394180"/>
                      <a:pt x="511685" y="2387863"/>
                    </a:cubicBezTo>
                    <a:cubicBezTo>
                      <a:pt x="510106" y="2373650"/>
                      <a:pt x="507812" y="2359498"/>
                      <a:pt x="506947" y="2345223"/>
                    </a:cubicBezTo>
                    <a:cubicBezTo>
                      <a:pt x="504652" y="2307357"/>
                      <a:pt x="505011" y="2269347"/>
                      <a:pt x="502209" y="2231515"/>
                    </a:cubicBezTo>
                    <a:cubicBezTo>
                      <a:pt x="501840" y="2226535"/>
                      <a:pt x="498843" y="2222104"/>
                      <a:pt x="497471" y="2217302"/>
                    </a:cubicBezTo>
                    <a:cubicBezTo>
                      <a:pt x="495682" y="2211041"/>
                      <a:pt x="493898" y="2204757"/>
                      <a:pt x="492733" y="2198350"/>
                    </a:cubicBezTo>
                    <a:cubicBezTo>
                      <a:pt x="490736" y="2187363"/>
                      <a:pt x="489575" y="2176241"/>
                      <a:pt x="487996" y="2165186"/>
                    </a:cubicBezTo>
                    <a:cubicBezTo>
                      <a:pt x="489575" y="2133600"/>
                      <a:pt x="490397" y="2101968"/>
                      <a:pt x="492733" y="2070429"/>
                    </a:cubicBezTo>
                    <a:cubicBezTo>
                      <a:pt x="493558" y="2059292"/>
                      <a:pt x="496281" y="2048368"/>
                      <a:pt x="497471" y="2037264"/>
                    </a:cubicBezTo>
                    <a:cubicBezTo>
                      <a:pt x="501020" y="2004139"/>
                      <a:pt x="504869" y="1971020"/>
                      <a:pt x="506947" y="1937770"/>
                    </a:cubicBezTo>
                    <a:cubicBezTo>
                      <a:pt x="508526" y="1912502"/>
                      <a:pt x="509492" y="1887187"/>
                      <a:pt x="511685" y="1861965"/>
                    </a:cubicBezTo>
                    <a:cubicBezTo>
                      <a:pt x="513493" y="1841178"/>
                      <a:pt x="517168" y="1825077"/>
                      <a:pt x="521160" y="1805111"/>
                    </a:cubicBezTo>
                    <a:cubicBezTo>
                      <a:pt x="522739" y="1726147"/>
                      <a:pt x="525898" y="1647199"/>
                      <a:pt x="525898" y="1568220"/>
                    </a:cubicBezTo>
                    <a:cubicBezTo>
                      <a:pt x="525898" y="417368"/>
                      <a:pt x="564404" y="777770"/>
                      <a:pt x="516423" y="345861"/>
                    </a:cubicBezTo>
                    <a:cubicBezTo>
                      <a:pt x="518002" y="290586"/>
                      <a:pt x="519318" y="235304"/>
                      <a:pt x="521160" y="180037"/>
                    </a:cubicBezTo>
                    <a:cubicBezTo>
                      <a:pt x="526466" y="20843"/>
                      <a:pt x="525898" y="110655"/>
                      <a:pt x="525898" y="18951"/>
                    </a:cubicBezTo>
                    <a:lnTo>
                      <a:pt x="525898" y="18951"/>
                    </a:lnTo>
                    <a:lnTo>
                      <a:pt x="606441" y="14213"/>
                    </a:lnTo>
                    <a:cubicBezTo>
                      <a:pt x="636443" y="12546"/>
                      <a:pt x="666501" y="11780"/>
                      <a:pt x="696460" y="9476"/>
                    </a:cubicBezTo>
                    <a:cubicBezTo>
                      <a:pt x="707594" y="8620"/>
                      <a:pt x="718508" y="5797"/>
                      <a:pt x="729625" y="4738"/>
                    </a:cubicBezTo>
                    <a:cubicBezTo>
                      <a:pt x="751691" y="2636"/>
                      <a:pt x="773844" y="1579"/>
                      <a:pt x="795954" y="0"/>
                    </a:cubicBezTo>
                    <a:cubicBezTo>
                      <a:pt x="829119" y="1579"/>
                      <a:pt x="862502" y="620"/>
                      <a:pt x="895448" y="4738"/>
                    </a:cubicBezTo>
                    <a:cubicBezTo>
                      <a:pt x="901098" y="5444"/>
                      <a:pt x="906105" y="9767"/>
                      <a:pt x="909662" y="14213"/>
                    </a:cubicBezTo>
                    <a:cubicBezTo>
                      <a:pt x="912782" y="18113"/>
                      <a:pt x="912821" y="23689"/>
                      <a:pt x="914400" y="28427"/>
                    </a:cubicBezTo>
                    <a:cubicBezTo>
                      <a:pt x="920117" y="74165"/>
                      <a:pt x="919138" y="53597"/>
                      <a:pt x="919138" y="90019"/>
                    </a:cubicBezTo>
                  </a:path>
                </a:pathLst>
              </a:custGeom>
              <a:noFill/>
              <a:ln w="38100">
                <a:solidFill>
                  <a:srgbClr val="8064A2"/>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ctr" anchorCtr="0" upright="1">
                <a:noAutofit/>
              </a:bodyPr>
              <a:lstStyle/>
              <a:p>
                <a:endParaRPr lang="fr-FR"/>
              </a:p>
            </p:txBody>
          </p:sp>
          <p:sp>
            <p:nvSpPr>
              <p:cNvPr id="28" name="Forme libre 27"/>
              <p:cNvSpPr>
                <a:spLocks/>
              </p:cNvSpPr>
              <p:nvPr/>
            </p:nvSpPr>
            <p:spPr bwMode="auto">
              <a:xfrm>
                <a:off x="789940" y="1942465"/>
                <a:ext cx="303220" cy="952303"/>
              </a:xfrm>
              <a:custGeom>
                <a:avLst/>
                <a:gdLst>
                  <a:gd name="T0" fmla="*/ 0 w 303220"/>
                  <a:gd name="T1" fmla="*/ 914400 h 952303"/>
                  <a:gd name="T2" fmla="*/ 0 w 303220"/>
                  <a:gd name="T3" fmla="*/ 914400 h 952303"/>
                  <a:gd name="T4" fmla="*/ 23689 w 303220"/>
                  <a:gd name="T5" fmla="*/ 947565 h 952303"/>
                  <a:gd name="T6" fmla="*/ 42640 w 303220"/>
                  <a:gd name="T7" fmla="*/ 952303 h 952303"/>
                  <a:gd name="T8" fmla="*/ 194250 w 303220"/>
                  <a:gd name="T9" fmla="*/ 947565 h 952303"/>
                  <a:gd name="T10" fmla="*/ 293745 w 303220"/>
                  <a:gd name="T11" fmla="*/ 942827 h 952303"/>
                  <a:gd name="T12" fmla="*/ 293745 w 303220"/>
                  <a:gd name="T13" fmla="*/ 942827 h 952303"/>
                  <a:gd name="T14" fmla="*/ 303220 w 303220"/>
                  <a:gd name="T15" fmla="*/ 724887 h 952303"/>
                  <a:gd name="T16" fmla="*/ 293745 w 303220"/>
                  <a:gd name="T17" fmla="*/ 469045 h 952303"/>
                  <a:gd name="T18" fmla="*/ 289007 w 303220"/>
                  <a:gd name="T19" fmla="*/ 445356 h 952303"/>
                  <a:gd name="T20" fmla="*/ 284269 w 303220"/>
                  <a:gd name="T21" fmla="*/ 402715 h 952303"/>
                  <a:gd name="T22" fmla="*/ 279531 w 303220"/>
                  <a:gd name="T23" fmla="*/ 279532 h 952303"/>
                  <a:gd name="T24" fmla="*/ 274793 w 303220"/>
                  <a:gd name="T25" fmla="*/ 180037 h 952303"/>
                  <a:gd name="T26" fmla="*/ 274793 w 303220"/>
                  <a:gd name="T27" fmla="*/ 180037 h 952303"/>
                  <a:gd name="T28" fmla="*/ 108970 w 303220"/>
                  <a:gd name="T29" fmla="*/ 175300 h 952303"/>
                  <a:gd name="T30" fmla="*/ 94756 w 303220"/>
                  <a:gd name="T31" fmla="*/ 170562 h 952303"/>
                  <a:gd name="T32" fmla="*/ 75805 w 303220"/>
                  <a:gd name="T33" fmla="*/ 161086 h 952303"/>
                  <a:gd name="T34" fmla="*/ 47378 w 303220"/>
                  <a:gd name="T35" fmla="*/ 146873 h 952303"/>
                  <a:gd name="T36" fmla="*/ 33164 w 303220"/>
                  <a:gd name="T37" fmla="*/ 132659 h 952303"/>
                  <a:gd name="T38" fmla="*/ 23689 w 303220"/>
                  <a:gd name="T39" fmla="*/ 104232 h 952303"/>
                  <a:gd name="T40" fmla="*/ 18951 w 303220"/>
                  <a:gd name="T41" fmla="*/ 0 h 95230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03220" h="952303">
                    <a:moveTo>
                      <a:pt x="0" y="914400"/>
                    </a:moveTo>
                    <a:lnTo>
                      <a:pt x="0" y="914400"/>
                    </a:lnTo>
                    <a:cubicBezTo>
                      <a:pt x="7896" y="925455"/>
                      <a:pt x="13535" y="938539"/>
                      <a:pt x="23689" y="947565"/>
                    </a:cubicBezTo>
                    <a:cubicBezTo>
                      <a:pt x="28556" y="951891"/>
                      <a:pt x="36129" y="952303"/>
                      <a:pt x="42640" y="952303"/>
                    </a:cubicBezTo>
                    <a:cubicBezTo>
                      <a:pt x="93201" y="952303"/>
                      <a:pt x="143713" y="949144"/>
                      <a:pt x="194250" y="947565"/>
                    </a:cubicBezTo>
                    <a:cubicBezTo>
                      <a:pt x="265269" y="941647"/>
                      <a:pt x="232087" y="942827"/>
                      <a:pt x="293745" y="942827"/>
                    </a:cubicBezTo>
                    <a:lnTo>
                      <a:pt x="293745" y="942827"/>
                    </a:lnTo>
                    <a:cubicBezTo>
                      <a:pt x="302698" y="853303"/>
                      <a:pt x="303220" y="859540"/>
                      <a:pt x="303220" y="724887"/>
                    </a:cubicBezTo>
                    <a:cubicBezTo>
                      <a:pt x="303220" y="686896"/>
                      <a:pt x="299949" y="534188"/>
                      <a:pt x="293745" y="469045"/>
                    </a:cubicBezTo>
                    <a:cubicBezTo>
                      <a:pt x="292981" y="461029"/>
                      <a:pt x="290146" y="453328"/>
                      <a:pt x="289007" y="445356"/>
                    </a:cubicBezTo>
                    <a:cubicBezTo>
                      <a:pt x="286984" y="431199"/>
                      <a:pt x="285848" y="416929"/>
                      <a:pt x="284269" y="402715"/>
                    </a:cubicBezTo>
                    <a:cubicBezTo>
                      <a:pt x="282690" y="361654"/>
                      <a:pt x="281356" y="320583"/>
                      <a:pt x="279531" y="279532"/>
                    </a:cubicBezTo>
                    <a:cubicBezTo>
                      <a:pt x="274627" y="169196"/>
                      <a:pt x="274793" y="221365"/>
                      <a:pt x="274793" y="180037"/>
                    </a:cubicBezTo>
                    <a:lnTo>
                      <a:pt x="274793" y="180037"/>
                    </a:lnTo>
                    <a:cubicBezTo>
                      <a:pt x="219519" y="178458"/>
                      <a:pt x="164190" y="178206"/>
                      <a:pt x="108970" y="175300"/>
                    </a:cubicBezTo>
                    <a:cubicBezTo>
                      <a:pt x="103983" y="175038"/>
                      <a:pt x="99346" y="172529"/>
                      <a:pt x="94756" y="170562"/>
                    </a:cubicBezTo>
                    <a:cubicBezTo>
                      <a:pt x="88264" y="167780"/>
                      <a:pt x="82297" y="163868"/>
                      <a:pt x="75805" y="161086"/>
                    </a:cubicBezTo>
                    <a:cubicBezTo>
                      <a:pt x="58208" y="153544"/>
                      <a:pt x="63445" y="160262"/>
                      <a:pt x="47378" y="146873"/>
                    </a:cubicBezTo>
                    <a:cubicBezTo>
                      <a:pt x="42230" y="142583"/>
                      <a:pt x="37902" y="137397"/>
                      <a:pt x="33164" y="132659"/>
                    </a:cubicBezTo>
                    <a:cubicBezTo>
                      <a:pt x="30006" y="123183"/>
                      <a:pt x="24164" y="114209"/>
                      <a:pt x="23689" y="104232"/>
                    </a:cubicBezTo>
                    <a:cubicBezTo>
                      <a:pt x="18876" y="3160"/>
                      <a:pt x="18951" y="37940"/>
                      <a:pt x="18951" y="0"/>
                    </a:cubicBezTo>
                  </a:path>
                </a:pathLst>
              </a:custGeom>
              <a:noFill/>
              <a:ln w="38100">
                <a:solidFill>
                  <a:srgbClr val="4BACC6"/>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xmlns="">
                    <a:solidFill>
                      <a:srgbClr val="FFFFFF"/>
                    </a:solidFill>
                  </a14:hiddenFill>
                </a:ext>
              </a:extLst>
            </p:spPr>
            <p:txBody>
              <a:bodyPr rot="0" vert="horz" wrap="square" lIns="91440" tIns="45720" rIns="91440" bIns="45720" anchor="ctr" anchorCtr="0" upright="1">
                <a:noAutofit/>
              </a:bodyPr>
              <a:lstStyle/>
              <a:p>
                <a:endParaRPr lang="fr-FR"/>
              </a:p>
            </p:txBody>
          </p:sp>
        </p:grpSp>
      </p:grpSp>
    </p:spTree>
    <p:extLst>
      <p:ext uri="{BB962C8B-B14F-4D97-AF65-F5344CB8AC3E}">
        <p14:creationId xmlns:p14="http://schemas.microsoft.com/office/powerpoint/2010/main" val="972162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Méthodologie : tâche d’apprentissage en environnement virtuel (étude 3)</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pic>
        <p:nvPicPr>
          <p:cNvPr id="43" name="Image 42" descr="Description : Macintosh HD:Users:ycourbois:Desktop:STATS ET3:vue laby 3.JPG"/>
          <p:cNvPicPr/>
          <p:nvPr/>
        </p:nvPicPr>
        <p:blipFill>
          <a:blip r:embed="rId4">
            <a:extLst>
              <a:ext uri="{28A0092B-C50C-407E-A947-70E740481C1C}">
                <a14:useLocalDpi xmlns:a14="http://schemas.microsoft.com/office/drawing/2010/main" val="0"/>
              </a:ext>
            </a:extLst>
          </a:blip>
          <a:srcRect/>
          <a:stretch>
            <a:fillRect/>
          </a:stretch>
        </p:blipFill>
        <p:spPr bwMode="auto">
          <a:xfrm>
            <a:off x="264647" y="1623698"/>
            <a:ext cx="3712699" cy="2560576"/>
          </a:xfrm>
          <a:prstGeom prst="rect">
            <a:avLst/>
          </a:prstGeom>
          <a:noFill/>
          <a:ln>
            <a:solidFill>
              <a:srgbClr val="000000"/>
            </a:solidFill>
          </a:ln>
        </p:spPr>
      </p:pic>
      <p:pic>
        <p:nvPicPr>
          <p:cNvPr id="44" name="Image 43" descr="Description : Macintosh HD:Users:ycourbois:Desktop:Capture d’écran 2017-02-25 à 17.30.35.png"/>
          <p:cNvPicPr/>
          <p:nvPr/>
        </p:nvPicPr>
        <p:blipFill>
          <a:blip r:embed="rId5">
            <a:extLst>
              <a:ext uri="{28A0092B-C50C-407E-A947-70E740481C1C}">
                <a14:useLocalDpi xmlns:a14="http://schemas.microsoft.com/office/drawing/2010/main" val="0"/>
              </a:ext>
            </a:extLst>
          </a:blip>
          <a:srcRect/>
          <a:stretch>
            <a:fillRect/>
          </a:stretch>
        </p:blipFill>
        <p:spPr bwMode="auto">
          <a:xfrm>
            <a:off x="4572640" y="1623698"/>
            <a:ext cx="3780144" cy="2560576"/>
          </a:xfrm>
          <a:prstGeom prst="rect">
            <a:avLst/>
          </a:prstGeom>
          <a:noFill/>
          <a:ln w="9525">
            <a:solidFill>
              <a:srgbClr val="000000"/>
            </a:solidFill>
            <a:miter lim="800000"/>
            <a:headEnd/>
            <a:tailEnd/>
          </a:ln>
        </p:spPr>
      </p:pic>
    </p:spTree>
    <p:extLst>
      <p:ext uri="{BB962C8B-B14F-4D97-AF65-F5344CB8AC3E}">
        <p14:creationId xmlns:p14="http://schemas.microsoft.com/office/powerpoint/2010/main" val="294999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Etude 1 : autorégulation en situation d’apprentissage d’itinéraires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1472825"/>
            <a:ext cx="8615986" cy="2862322"/>
          </a:xfrm>
          <a:prstGeom prst="rect">
            <a:avLst/>
          </a:prstGeom>
        </p:spPr>
        <p:txBody>
          <a:bodyPr wrap="square">
            <a:spAutoFit/>
          </a:bodyPr>
          <a:lstStyle/>
          <a:p>
            <a:r>
              <a:rPr lang="fr-FR" dirty="0" smtClean="0">
                <a:latin typeface="Gotham Book" charset="0"/>
                <a:ea typeface="Gotham Book" charset="0"/>
                <a:cs typeface="Gotham Book" charset="0"/>
              </a:rPr>
              <a:t>55 participants répartis en trois groupes</a:t>
            </a:r>
          </a:p>
          <a:p>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18 adolescents et jeunes adultes présentant une déficience intellectuelle âgés de 14 à 20 ans</a:t>
            </a:r>
          </a:p>
          <a:p>
            <a:pPr marL="742950" lvl="1"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17 enfants au développement typique de même niveau de développement intellectuel âgés de 6 à 7 ans</a:t>
            </a:r>
          </a:p>
          <a:p>
            <a:pPr marL="742950" lvl="1"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20 adolescents et jeunes adultes au développement typique de même âge chronologique âgés de 15 à 19 ans</a:t>
            </a:r>
            <a:endParaRPr lang="fr-FR" dirty="0">
              <a:latin typeface="Gotham Book" charset="0"/>
              <a:ea typeface="Gotham Book" charset="0"/>
              <a:cs typeface="Gotham Book" charset="0"/>
            </a:endParaRPr>
          </a:p>
        </p:txBody>
      </p:sp>
    </p:spTree>
    <p:extLst>
      <p:ext uri="{BB962C8B-B14F-4D97-AF65-F5344CB8AC3E}">
        <p14:creationId xmlns:p14="http://schemas.microsoft.com/office/powerpoint/2010/main" val="6437552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Etude 1 : autorégulation en situation d’apprentissage d’itinéraires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5" name="Espace réservé du contenu 8"/>
          <p:cNvSpPr txBox="1">
            <a:spLocks/>
          </p:cNvSpPr>
          <p:nvPr/>
        </p:nvSpPr>
        <p:spPr>
          <a:xfrm>
            <a:off x="244089" y="3489212"/>
            <a:ext cx="8636544" cy="860778"/>
          </a:xfrm>
          <a:prstGeom prst="rect">
            <a:avLst/>
          </a:prstGeom>
        </p:spPr>
        <p:txBody>
          <a:bodyPr vert="horz" lIns="91440" tIns="45720" rIns="91440" bIns="45720" rtlCol="0">
            <a:normAutofit/>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marL="533400"/>
            <a:r>
              <a:rPr lang="fr-FR" sz="2000" i="1" dirty="0" smtClean="0">
                <a:solidFill>
                  <a:schemeClr val="tx1"/>
                </a:solidFill>
                <a:latin typeface="Gotham Book" charset="0"/>
                <a:ea typeface="Gotham Book" charset="0"/>
                <a:cs typeface="Gotham Book" charset="0"/>
              </a:rPr>
              <a:t>rôle de l’autorégulation dans les capacités de </a:t>
            </a:r>
            <a:r>
              <a:rPr lang="fr-FR" sz="2000" i="1" dirty="0" err="1" smtClean="0">
                <a:solidFill>
                  <a:schemeClr val="tx1"/>
                </a:solidFill>
                <a:latin typeface="Gotham Book" charset="0"/>
                <a:ea typeface="Gotham Book" charset="0"/>
                <a:cs typeface="Gotham Book" charset="0"/>
              </a:rPr>
              <a:t>wayfinding</a:t>
            </a:r>
            <a:r>
              <a:rPr lang="fr-FR" sz="2000" i="1" dirty="0" smtClean="0">
                <a:solidFill>
                  <a:schemeClr val="tx1"/>
                </a:solidFill>
                <a:latin typeface="Gotham Book" charset="0"/>
                <a:ea typeface="Gotham Book" charset="0"/>
                <a:cs typeface="Gotham Book" charset="0"/>
              </a:rPr>
              <a:t> et dans les 	situations complexes demandant l’élaboration de nouveaux itinéraires?</a:t>
            </a:r>
            <a:endParaRPr lang="fr-FR" sz="2000" i="1" dirty="0">
              <a:solidFill>
                <a:schemeClr val="tx1"/>
              </a:solidFill>
              <a:latin typeface="Gotham Book" charset="0"/>
              <a:ea typeface="Gotham Book" charset="0"/>
              <a:cs typeface="Gotham Book" charset="0"/>
            </a:endParaRPr>
          </a:p>
        </p:txBody>
      </p:sp>
      <p:sp>
        <p:nvSpPr>
          <p:cNvPr id="6" name="Flèche vers la droite 5"/>
          <p:cNvSpPr/>
          <p:nvPr/>
        </p:nvSpPr>
        <p:spPr>
          <a:xfrm>
            <a:off x="644983" y="3489212"/>
            <a:ext cx="490622" cy="665693"/>
          </a:xfrm>
          <a:prstGeom prst="rightArrow">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7" name="Image 6" descr="Capture d’écran 2017-06-07 à 17.54.47.pn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3926474" y="1512225"/>
            <a:ext cx="1153135" cy="966282"/>
          </a:xfrm>
          <a:prstGeom prst="rect">
            <a:avLst/>
          </a:prstGeom>
          <a:ln>
            <a:solidFill>
              <a:schemeClr val="tx1"/>
            </a:solidFill>
          </a:ln>
        </p:spPr>
      </p:pic>
      <p:pic>
        <p:nvPicPr>
          <p:cNvPr id="8" name="Image 7" descr="carte-itineraire_318-48465.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9392" y="2333617"/>
            <a:ext cx="972000" cy="972000"/>
          </a:xfrm>
          <a:prstGeom prst="rect">
            <a:avLst/>
          </a:prstGeom>
          <a:ln>
            <a:solidFill>
              <a:srgbClr val="000000"/>
            </a:solidFill>
          </a:ln>
        </p:spPr>
      </p:pic>
      <p:pic>
        <p:nvPicPr>
          <p:cNvPr id="9" name="Espace réservé du contenu 8"/>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Effect>
                      <a14:saturation sat="0"/>
                    </a14:imgEffect>
                  </a14:imgLayer>
                </a14:imgProps>
              </a:ext>
            </a:extLst>
          </a:blip>
          <a:srcRect t="19408" b="19408"/>
          <a:stretch>
            <a:fillRect/>
          </a:stretch>
        </p:blipFill>
        <p:spPr>
          <a:xfrm>
            <a:off x="1263942" y="2337882"/>
            <a:ext cx="1176705" cy="973530"/>
          </a:xfrm>
          <a:prstGeom prst="rect">
            <a:avLst/>
          </a:prstGeom>
          <a:ln>
            <a:solidFill>
              <a:srgbClr val="000000"/>
            </a:solidFill>
          </a:ln>
        </p:spPr>
      </p:pic>
      <p:cxnSp>
        <p:nvCxnSpPr>
          <p:cNvPr id="10" name="Connecteur droit avec flèche 9"/>
          <p:cNvCxnSpPr/>
          <p:nvPr/>
        </p:nvCxnSpPr>
        <p:spPr>
          <a:xfrm>
            <a:off x="2456689" y="3087581"/>
            <a:ext cx="4092703" cy="11619"/>
          </a:xfrm>
          <a:prstGeom prst="straightConnector1">
            <a:avLst/>
          </a:prstGeom>
          <a:ln w="57150" cmpd="sng">
            <a:solidFill>
              <a:schemeClr val="accent2"/>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1" name="ZoneTexte 10"/>
          <p:cNvSpPr txBox="1"/>
          <p:nvPr/>
        </p:nvSpPr>
        <p:spPr>
          <a:xfrm>
            <a:off x="4357019" y="2583714"/>
            <a:ext cx="292043" cy="523220"/>
          </a:xfrm>
          <a:prstGeom prst="rect">
            <a:avLst/>
          </a:prstGeom>
          <a:noFill/>
        </p:spPr>
        <p:txBody>
          <a:bodyPr wrap="square" rtlCol="0">
            <a:spAutoFit/>
          </a:bodyPr>
          <a:lstStyle/>
          <a:p>
            <a:pPr algn="ctr"/>
            <a:r>
              <a:rPr lang="fr-FR" sz="2800" b="1" dirty="0" smtClean="0"/>
              <a:t>+</a:t>
            </a:r>
          </a:p>
        </p:txBody>
      </p:sp>
    </p:spTree>
    <p:extLst>
      <p:ext uri="{BB962C8B-B14F-4D97-AF65-F5344CB8AC3E}">
        <p14:creationId xmlns:p14="http://schemas.microsoft.com/office/powerpoint/2010/main" val="167973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55"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0.70"/>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5">
                                            <p:txEl>
                                              <p:pRg st="0" end="0"/>
                                            </p:txEl>
                                          </p:spTgt>
                                        </p:tgtEl>
                                        <p:attrNameLst>
                                          <p:attrName>style.visibility</p:attrName>
                                        </p:attrNameLst>
                                      </p:cBhvr>
                                      <p:to>
                                        <p:strVal val="visible"/>
                                      </p:to>
                                    </p:set>
                                    <p:anim calcmode="lin" valueType="num">
                                      <p:cBhvr additive="base">
                                        <p:cTn id="28"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5">
                                            <p:txEl>
                                              <p:pRg st="0" end="0"/>
                                            </p:txEl>
                                          </p:spTgt>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Etude 2 : autorégulation et </a:t>
            </a:r>
            <a:r>
              <a:rPr lang="fr-FR" sz="2800" dirty="0" err="1" smtClean="0">
                <a:solidFill>
                  <a:srgbClr val="404738"/>
                </a:solidFill>
                <a:latin typeface="Gotham Bold"/>
                <a:cs typeface="Gotham Bold"/>
              </a:rPr>
              <a:t>hétérorégulation</a:t>
            </a:r>
            <a:r>
              <a:rPr lang="fr-FR" sz="2800" dirty="0" smtClean="0">
                <a:solidFill>
                  <a:srgbClr val="404738"/>
                </a:solidFill>
                <a:latin typeface="Gotham Bold"/>
                <a:cs typeface="Gotham Bold"/>
              </a:rPr>
              <a:t> en situation d’apprentissage d’itinéraires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1565158"/>
            <a:ext cx="8615986" cy="1754326"/>
          </a:xfrm>
          <a:prstGeom prst="rect">
            <a:avLst/>
          </a:prstGeom>
        </p:spPr>
        <p:txBody>
          <a:bodyPr wrap="square">
            <a:spAutoFit/>
          </a:bodyPr>
          <a:lstStyle/>
          <a:p>
            <a:r>
              <a:rPr lang="fr-FR" dirty="0" smtClean="0">
                <a:latin typeface="Gotham Book" charset="0"/>
                <a:ea typeface="Gotham Book" charset="0"/>
                <a:cs typeface="Gotham Book" charset="0"/>
              </a:rPr>
              <a:t>19 dyades composées </a:t>
            </a:r>
          </a:p>
          <a:p>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D’adolescents et de jeunes adultes présentant une déficience intellectuelle âgés de 14 à 20 ans</a:t>
            </a:r>
          </a:p>
          <a:p>
            <a:pPr marL="742950" lvl="1"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D’éducateurs spécialisés âgés de 30 à 57 ans</a:t>
            </a:r>
            <a:endParaRPr lang="fr-FR" dirty="0">
              <a:latin typeface="Gotham Book" charset="0"/>
              <a:ea typeface="Gotham Book" charset="0"/>
              <a:cs typeface="Gotham Book" charset="0"/>
            </a:endParaRPr>
          </a:p>
        </p:txBody>
      </p:sp>
    </p:spTree>
    <p:extLst>
      <p:ext uri="{BB962C8B-B14F-4D97-AF65-F5344CB8AC3E}">
        <p14:creationId xmlns:p14="http://schemas.microsoft.com/office/powerpoint/2010/main" val="6786447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Etude 2 : autorégulation et </a:t>
            </a:r>
            <a:r>
              <a:rPr lang="fr-FR" sz="2800" dirty="0" err="1" smtClean="0">
                <a:solidFill>
                  <a:srgbClr val="404738"/>
                </a:solidFill>
                <a:latin typeface="Gotham Bold"/>
                <a:cs typeface="Gotham Bold"/>
              </a:rPr>
              <a:t>hétérorégulation</a:t>
            </a:r>
            <a:r>
              <a:rPr lang="fr-FR" sz="2800" dirty="0" smtClean="0">
                <a:solidFill>
                  <a:srgbClr val="404738"/>
                </a:solidFill>
                <a:latin typeface="Gotham Bold"/>
                <a:cs typeface="Gotham Bold"/>
              </a:rPr>
              <a:t> en situation d’apprentissage d’itinéraires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12" name="Espace réservé du contenu 8"/>
          <p:cNvSpPr txBox="1">
            <a:spLocks/>
          </p:cNvSpPr>
          <p:nvPr/>
        </p:nvSpPr>
        <p:spPr>
          <a:xfrm>
            <a:off x="1644780" y="4222992"/>
            <a:ext cx="6062559" cy="382478"/>
          </a:xfrm>
          <a:prstGeom prst="rect">
            <a:avLst/>
          </a:prstGeom>
          <a:effectLst/>
        </p:spPr>
        <p:txBody>
          <a:bodyPr vert="horz" lIns="91440" tIns="45720" rIns="91440" bIns="45720" rtlCol="0">
            <a:normAutofit fontScale="925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70000"/>
              </a:lnSpc>
              <a:spcBef>
                <a:spcPts val="0"/>
              </a:spcBef>
            </a:pPr>
            <a:r>
              <a:rPr lang="fr-FR" sz="2000" i="1" dirty="0" smtClean="0">
                <a:solidFill>
                  <a:schemeClr val="tx1"/>
                </a:solidFill>
                <a:latin typeface="Gotham Book" charset="0"/>
                <a:ea typeface="Gotham Book" charset="0"/>
                <a:cs typeface="Gotham Book" charset="0"/>
              </a:rPr>
              <a:t>Impact des aides verbales sur l’apprentissage d’itinéraires? </a:t>
            </a:r>
            <a:endParaRPr lang="fr-FR" sz="2000" i="1" dirty="0">
              <a:solidFill>
                <a:schemeClr val="tx1"/>
              </a:solidFill>
              <a:latin typeface="Gotham Book" charset="0"/>
              <a:ea typeface="Gotham Book" charset="0"/>
              <a:cs typeface="Gotham Book" charset="0"/>
            </a:endParaRPr>
          </a:p>
        </p:txBody>
      </p:sp>
      <p:sp>
        <p:nvSpPr>
          <p:cNvPr id="13" name="Flèche vers la droite 12"/>
          <p:cNvSpPr/>
          <p:nvPr/>
        </p:nvSpPr>
        <p:spPr>
          <a:xfrm>
            <a:off x="1111739" y="4212939"/>
            <a:ext cx="533041" cy="268112"/>
          </a:xfrm>
          <a:prstGeom prst="rightArrow">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4" name="Image 13" descr="6e21ac9011f33ea4da087433c7ebda3c.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2852" y="1522372"/>
            <a:ext cx="884141" cy="943084"/>
          </a:xfrm>
          <a:prstGeom prst="rect">
            <a:avLst/>
          </a:prstGeom>
          <a:ln>
            <a:solidFill>
              <a:schemeClr val="tx1"/>
            </a:solidFill>
          </a:ln>
          <a:effectLst/>
        </p:spPr>
      </p:pic>
      <p:grpSp>
        <p:nvGrpSpPr>
          <p:cNvPr id="15" name="Grouper 14"/>
          <p:cNvGrpSpPr>
            <a:grpSpLocks noChangeAspect="1"/>
          </p:cNvGrpSpPr>
          <p:nvPr/>
        </p:nvGrpSpPr>
        <p:grpSpPr>
          <a:xfrm>
            <a:off x="5255407" y="1542738"/>
            <a:ext cx="1746619" cy="922737"/>
            <a:chOff x="109744" y="4782384"/>
            <a:chExt cx="1907998" cy="1007998"/>
          </a:xfrm>
          <a:effectLst/>
        </p:grpSpPr>
        <p:sp>
          <p:nvSpPr>
            <p:cNvPr id="16" name="Rectangle 15"/>
            <p:cNvSpPr/>
            <p:nvPr/>
          </p:nvSpPr>
          <p:spPr>
            <a:xfrm>
              <a:off x="109744" y="4782384"/>
              <a:ext cx="1907998" cy="1007998"/>
            </a:xfrm>
            <a:prstGeom prst="rect">
              <a:avLst/>
            </a:prstGeom>
            <a:solidFill>
              <a:schemeClr val="bg1"/>
            </a:solidFill>
            <a:ln w="63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7" name="Image 16" descr="communication-1991853_192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744" y="4782384"/>
              <a:ext cx="1889954" cy="1007977"/>
            </a:xfrm>
            <a:prstGeom prst="rect">
              <a:avLst/>
            </a:prstGeom>
            <a:ln w="6350">
              <a:solidFill>
                <a:schemeClr val="tx1"/>
              </a:solidFill>
            </a:ln>
          </p:spPr>
        </p:pic>
      </p:grpSp>
      <p:sp>
        <p:nvSpPr>
          <p:cNvPr id="18" name="ZoneTexte 17"/>
          <p:cNvSpPr txBox="1"/>
          <p:nvPr/>
        </p:nvSpPr>
        <p:spPr>
          <a:xfrm>
            <a:off x="4630792" y="2075680"/>
            <a:ext cx="338666" cy="646331"/>
          </a:xfrm>
          <a:prstGeom prst="rect">
            <a:avLst/>
          </a:prstGeom>
          <a:noFill/>
        </p:spPr>
        <p:txBody>
          <a:bodyPr wrap="square" rtlCol="0">
            <a:spAutoFit/>
          </a:bodyPr>
          <a:lstStyle/>
          <a:p>
            <a:pPr algn="ctr"/>
            <a:r>
              <a:rPr lang="fr-FR" sz="3600" b="1" dirty="0"/>
              <a:t>-</a:t>
            </a:r>
            <a:endParaRPr lang="fr-FR" sz="3600" b="1" dirty="0" smtClean="0"/>
          </a:p>
        </p:txBody>
      </p:sp>
      <p:sp>
        <p:nvSpPr>
          <p:cNvPr id="19" name="ZoneTexte 18"/>
          <p:cNvSpPr txBox="1"/>
          <p:nvPr/>
        </p:nvSpPr>
        <p:spPr>
          <a:xfrm>
            <a:off x="3874260" y="2100112"/>
            <a:ext cx="338666" cy="646331"/>
          </a:xfrm>
          <a:prstGeom prst="rect">
            <a:avLst/>
          </a:prstGeom>
          <a:noFill/>
        </p:spPr>
        <p:txBody>
          <a:bodyPr wrap="square" rtlCol="0">
            <a:spAutoFit/>
          </a:bodyPr>
          <a:lstStyle/>
          <a:p>
            <a:pPr algn="ctr"/>
            <a:r>
              <a:rPr lang="fr-FR" sz="3600" b="1" dirty="0"/>
              <a:t>-</a:t>
            </a:r>
            <a:endParaRPr lang="fr-FR" sz="3600" b="1" dirty="0" smtClean="0"/>
          </a:p>
        </p:txBody>
      </p:sp>
      <p:cxnSp>
        <p:nvCxnSpPr>
          <p:cNvPr id="20" name="Connecteur droit avec flèche 19"/>
          <p:cNvCxnSpPr/>
          <p:nvPr/>
        </p:nvCxnSpPr>
        <p:spPr>
          <a:xfrm flipV="1">
            <a:off x="3616993" y="1902365"/>
            <a:ext cx="1621896" cy="17023"/>
          </a:xfrm>
          <a:prstGeom prst="straightConnector1">
            <a:avLst/>
          </a:prstGeom>
          <a:ln w="57150" cmpd="sng">
            <a:solidFill>
              <a:schemeClr val="accent2"/>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1" name="ZoneTexte 20"/>
          <p:cNvSpPr txBox="1"/>
          <p:nvPr/>
        </p:nvSpPr>
        <p:spPr>
          <a:xfrm>
            <a:off x="4266867" y="1296237"/>
            <a:ext cx="338666" cy="646331"/>
          </a:xfrm>
          <a:prstGeom prst="rect">
            <a:avLst/>
          </a:prstGeom>
          <a:noFill/>
        </p:spPr>
        <p:txBody>
          <a:bodyPr wrap="square" rtlCol="0">
            <a:spAutoFit/>
          </a:bodyPr>
          <a:lstStyle/>
          <a:p>
            <a:pPr algn="ctr"/>
            <a:r>
              <a:rPr lang="fr-FR" sz="3600" b="1" dirty="0" smtClean="0"/>
              <a:t>+</a:t>
            </a:r>
          </a:p>
        </p:txBody>
      </p:sp>
      <p:sp>
        <p:nvSpPr>
          <p:cNvPr id="22" name="Rectangle 21"/>
          <p:cNvSpPr/>
          <p:nvPr/>
        </p:nvSpPr>
        <p:spPr>
          <a:xfrm>
            <a:off x="2518611" y="2903986"/>
            <a:ext cx="3818022" cy="1102996"/>
          </a:xfrm>
          <a:prstGeom prst="rect">
            <a:avLst/>
          </a:prstGeom>
          <a:noFill/>
          <a:ln w="2857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3" name="Connecteur droit avec flèche 22"/>
          <p:cNvCxnSpPr/>
          <p:nvPr/>
        </p:nvCxnSpPr>
        <p:spPr>
          <a:xfrm flipH="1" flipV="1">
            <a:off x="3607749" y="2182715"/>
            <a:ext cx="486812" cy="754456"/>
          </a:xfrm>
          <a:prstGeom prst="straightConnector1">
            <a:avLst/>
          </a:prstGeom>
          <a:ln w="57150" cmpd="sng">
            <a:solidFill>
              <a:schemeClr val="accent2"/>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24" name="Connecteur droit avec flèche 23"/>
          <p:cNvCxnSpPr/>
          <p:nvPr/>
        </p:nvCxnSpPr>
        <p:spPr>
          <a:xfrm flipH="1">
            <a:off x="4669573" y="2182715"/>
            <a:ext cx="576569" cy="721271"/>
          </a:xfrm>
          <a:prstGeom prst="straightConnector1">
            <a:avLst/>
          </a:prstGeom>
          <a:ln w="57150" cmpd="sng">
            <a:solidFill>
              <a:schemeClr val="accent2"/>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 name="ZoneTexte 1"/>
          <p:cNvSpPr txBox="1"/>
          <p:nvPr/>
        </p:nvSpPr>
        <p:spPr>
          <a:xfrm>
            <a:off x="2677683" y="3153181"/>
            <a:ext cx="1998377" cy="646331"/>
          </a:xfrm>
          <a:prstGeom prst="rect">
            <a:avLst/>
          </a:prstGeom>
          <a:noFill/>
        </p:spPr>
        <p:txBody>
          <a:bodyPr wrap="square" rtlCol="0">
            <a:spAutoFit/>
          </a:bodyPr>
          <a:lstStyle/>
          <a:p>
            <a:r>
              <a:rPr lang="fr-FR" dirty="0" smtClean="0"/>
              <a:t>Caractéristiques personnelles</a:t>
            </a:r>
            <a:endParaRPr lang="fr-FR" dirty="0"/>
          </a:p>
        </p:txBody>
      </p:sp>
      <p:pic>
        <p:nvPicPr>
          <p:cNvPr id="25" name="Espace réservé du contenu 8"/>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saturation sat="0"/>
                    </a14:imgEffect>
                  </a14:imgLayer>
                </a14:imgProps>
              </a:ext>
            </a:extLst>
          </a:blip>
          <a:srcRect t="19408" b="19408"/>
          <a:stretch>
            <a:fillRect/>
          </a:stretch>
        </p:blipFill>
        <p:spPr>
          <a:xfrm>
            <a:off x="4924196" y="3054108"/>
            <a:ext cx="1079998" cy="893525"/>
          </a:xfrm>
          <a:prstGeom prst="rect">
            <a:avLst/>
          </a:prstGeom>
          <a:ln>
            <a:solidFill>
              <a:srgbClr val="000000"/>
            </a:solidFill>
          </a:ln>
          <a:effectLst/>
        </p:spPr>
      </p:pic>
    </p:spTree>
    <p:extLst>
      <p:ext uri="{BB962C8B-B14F-4D97-AF65-F5344CB8AC3E}">
        <p14:creationId xmlns:p14="http://schemas.microsoft.com/office/powerpoint/2010/main" val="6964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1000" fill="hold"/>
                                        <p:tgtEl>
                                          <p:spTgt spid="23"/>
                                        </p:tgtEl>
                                        <p:attrNameLst>
                                          <p:attrName>ppt_w</p:attrName>
                                        </p:attrNameLst>
                                      </p:cBhvr>
                                      <p:tavLst>
                                        <p:tav tm="0">
                                          <p:val>
                                            <p:strVal val="#ppt_w*0.70"/>
                                          </p:val>
                                        </p:tav>
                                        <p:tav tm="100000">
                                          <p:val>
                                            <p:strVal val="#ppt_w"/>
                                          </p:val>
                                        </p:tav>
                                      </p:tavLst>
                                    </p:anim>
                                    <p:anim calcmode="lin" valueType="num">
                                      <p:cBhvr>
                                        <p:cTn id="12" dur="1000" fill="hold"/>
                                        <p:tgtEl>
                                          <p:spTgt spid="23"/>
                                        </p:tgtEl>
                                        <p:attrNameLst>
                                          <p:attrName>ppt_h</p:attrName>
                                        </p:attrNameLst>
                                      </p:cBhvr>
                                      <p:tavLst>
                                        <p:tav tm="0">
                                          <p:val>
                                            <p:strVal val="#ppt_h"/>
                                          </p:val>
                                        </p:tav>
                                        <p:tav tm="100000">
                                          <p:val>
                                            <p:strVal val="#ppt_h"/>
                                          </p:val>
                                        </p:tav>
                                      </p:tavLst>
                                    </p:anim>
                                    <p:animEffect transition="in" filter="fade">
                                      <p:cBhvr>
                                        <p:cTn id="13" dur="1000"/>
                                        <p:tgtEl>
                                          <p:spTgt spid="23"/>
                                        </p:tgtEl>
                                      </p:cBhvr>
                                    </p:animEffect>
                                  </p:childTnLst>
                                </p:cTn>
                              </p:par>
                              <p:par>
                                <p:cTn id="14" presetID="1"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childTnLst>
                                </p:cTn>
                              </p:par>
                              <p:par>
                                <p:cTn id="16" presetID="2" presetClass="entr" presetSubtype="4"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par>
                                <p:cTn id="20" presetID="1"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strVal val="#ppt_w*0.70"/>
                                          </p:val>
                                        </p:tav>
                                        <p:tav tm="100000">
                                          <p:val>
                                            <p:strVal val="#ppt_w"/>
                                          </p:val>
                                        </p:tav>
                                      </p:tavLst>
                                    </p:anim>
                                    <p:anim calcmode="lin" valueType="num">
                                      <p:cBhvr>
                                        <p:cTn id="33" dur="1000" fill="hold"/>
                                        <p:tgtEl>
                                          <p:spTgt spid="24"/>
                                        </p:tgtEl>
                                        <p:attrNameLst>
                                          <p:attrName>ppt_h</p:attrName>
                                        </p:attrNameLst>
                                      </p:cBhvr>
                                      <p:tavLst>
                                        <p:tav tm="0">
                                          <p:val>
                                            <p:strVal val="#ppt_h"/>
                                          </p:val>
                                        </p:tav>
                                        <p:tav tm="100000">
                                          <p:val>
                                            <p:strVal val="#ppt_h"/>
                                          </p:val>
                                        </p:tav>
                                      </p:tavLst>
                                    </p:anim>
                                    <p:animEffect transition="in" filter="fade">
                                      <p:cBhvr>
                                        <p:cTn id="34" dur="1000"/>
                                        <p:tgtEl>
                                          <p:spTgt spid="24"/>
                                        </p:tgtEl>
                                      </p:cBhvr>
                                    </p:animEffect>
                                  </p:childTnLst>
                                </p:cTn>
                              </p:par>
                              <p:par>
                                <p:cTn id="35" presetID="1"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55" presetClass="entr" presetSubtype="0" fill="hold" nodeType="click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1000" fill="hold"/>
                                        <p:tgtEl>
                                          <p:spTgt spid="20"/>
                                        </p:tgtEl>
                                        <p:attrNameLst>
                                          <p:attrName>ppt_w</p:attrName>
                                        </p:attrNameLst>
                                      </p:cBhvr>
                                      <p:tavLst>
                                        <p:tav tm="0">
                                          <p:val>
                                            <p:strVal val="#ppt_w*0.70"/>
                                          </p:val>
                                        </p:tav>
                                        <p:tav tm="100000">
                                          <p:val>
                                            <p:strVal val="#ppt_w"/>
                                          </p:val>
                                        </p:tav>
                                      </p:tavLst>
                                    </p:anim>
                                    <p:anim calcmode="lin" valueType="num">
                                      <p:cBhvr>
                                        <p:cTn id="42" dur="1000" fill="hold"/>
                                        <p:tgtEl>
                                          <p:spTgt spid="20"/>
                                        </p:tgtEl>
                                        <p:attrNameLst>
                                          <p:attrName>ppt_h</p:attrName>
                                        </p:attrNameLst>
                                      </p:cBhvr>
                                      <p:tavLst>
                                        <p:tav tm="0">
                                          <p:val>
                                            <p:strVal val="#ppt_h"/>
                                          </p:val>
                                        </p:tav>
                                        <p:tav tm="100000">
                                          <p:val>
                                            <p:strVal val="#ppt_h"/>
                                          </p:val>
                                        </p:tav>
                                      </p:tavLst>
                                    </p:anim>
                                    <p:animEffect transition="in" filter="fade">
                                      <p:cBhvr>
                                        <p:cTn id="43" dur="1000"/>
                                        <p:tgtEl>
                                          <p:spTgt spid="20"/>
                                        </p:tgtEl>
                                      </p:cBhvr>
                                    </p:animEffect>
                                  </p:childTnLst>
                                </p:cTn>
                              </p:par>
                              <p:par>
                                <p:cTn id="44" presetID="1"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P spid="21" grpId="0"/>
      <p:bldP spid="22" grpId="0" animBg="1"/>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Etude 3 : impact du type d’aide verbale sur l’apprentissage d’itinéraires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1565158"/>
            <a:ext cx="8615986" cy="2031325"/>
          </a:xfrm>
          <a:prstGeom prst="rect">
            <a:avLst/>
          </a:prstGeom>
        </p:spPr>
        <p:txBody>
          <a:bodyPr wrap="square">
            <a:spAutoFit/>
          </a:bodyPr>
          <a:lstStyle/>
          <a:p>
            <a:r>
              <a:rPr lang="fr-FR" dirty="0" smtClean="0">
                <a:latin typeface="Gotham Book" charset="0"/>
                <a:ea typeface="Gotham Book" charset="0"/>
                <a:cs typeface="Gotham Book" charset="0"/>
              </a:rPr>
              <a:t>43 participants répartis en deux groupes</a:t>
            </a:r>
          </a:p>
          <a:p>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24 adolescents et jeunes adultes présentant une déficience intellectuelle âgés de 15 à 20 ans</a:t>
            </a:r>
          </a:p>
          <a:p>
            <a:pPr marL="742950" lvl="1"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v"/>
            </a:pPr>
            <a:r>
              <a:rPr lang="fr-FR" dirty="0" smtClean="0">
                <a:latin typeface="Gotham Book" charset="0"/>
                <a:ea typeface="Gotham Book" charset="0"/>
                <a:cs typeface="Gotham Book" charset="0"/>
              </a:rPr>
              <a:t>19 enfants au développement typique de même niveau de développement intellectuel âgés de 6 à 8 ans</a:t>
            </a:r>
            <a:endParaRPr lang="fr-FR" dirty="0">
              <a:latin typeface="Gotham Book" charset="0"/>
              <a:ea typeface="Gotham Book" charset="0"/>
              <a:cs typeface="Gotham Book" charset="0"/>
            </a:endParaRPr>
          </a:p>
        </p:txBody>
      </p:sp>
    </p:spTree>
    <p:extLst>
      <p:ext uri="{BB962C8B-B14F-4D97-AF65-F5344CB8AC3E}">
        <p14:creationId xmlns:p14="http://schemas.microsoft.com/office/powerpoint/2010/main" val="6214266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7" name="Image 6" descr="Capture d’écran 2017-06-07 à 17.54.47.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112182" y="1252886"/>
            <a:ext cx="1559765" cy="1307022"/>
          </a:xfrm>
          <a:prstGeom prst="rect">
            <a:avLst/>
          </a:prstGeom>
          <a:ln>
            <a:noFill/>
          </a:ln>
        </p:spPr>
      </p:pic>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Etude 3 : impact du type d’aide verbale sur l’apprentissage d’itinéraires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5" name="Espace réservé du contenu 8"/>
          <p:cNvSpPr txBox="1">
            <a:spLocks/>
          </p:cNvSpPr>
          <p:nvPr/>
        </p:nvSpPr>
        <p:spPr>
          <a:xfrm>
            <a:off x="252001" y="2695074"/>
            <a:ext cx="8639999" cy="1408059"/>
          </a:xfrm>
          <a:prstGeom prst="rect">
            <a:avLst/>
          </a:prstGeom>
        </p:spPr>
        <p:txBody>
          <a:bodyPr vert="horz" lIns="91440" tIns="45720" rIns="91440" bIns="45720" rtlCol="0">
            <a:normAutofit lnSpcReduction="10000"/>
          </a:bodyPr>
          <a:lstStyle>
            <a:lvl1pPr marL="0" indent="0" algn="ctr" defTabSz="457200" rtl="0" eaLnBrk="1" latinLnBrk="0" hangingPunct="1">
              <a:spcBef>
                <a:spcPct val="20000"/>
              </a:spcBef>
              <a:buFont typeface="Arial"/>
              <a:buNone/>
              <a:defRPr sz="3200" kern="1200">
                <a:solidFill>
                  <a:schemeClr val="tx1">
                    <a:tint val="75000"/>
                  </a:schemeClr>
                </a:solidFill>
                <a:latin typeface="+mn-lt"/>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ct val="120000"/>
              </a:lnSpc>
              <a:spcAft>
                <a:spcPts val="1200"/>
              </a:spcAft>
            </a:pPr>
            <a:r>
              <a:rPr lang="fr-FR" sz="1900" dirty="0" smtClean="0">
                <a:solidFill>
                  <a:schemeClr val="tx1"/>
                </a:solidFill>
                <a:latin typeface="Gotham Book" charset="0"/>
                <a:ea typeface="Gotham Book" charset="0"/>
                <a:cs typeface="Gotham Book" charset="0"/>
              </a:rPr>
              <a:t>Impact du type de consigne verbale sur l’apprentissage d’itinéraires</a:t>
            </a:r>
            <a:endParaRPr lang="fr-FR" sz="2000" dirty="0" smtClean="0">
              <a:solidFill>
                <a:schemeClr val="tx1"/>
              </a:solidFill>
              <a:latin typeface="Gotham Book" charset="0"/>
              <a:ea typeface="Gotham Book" charset="0"/>
              <a:cs typeface="Gotham Book" charset="0"/>
            </a:endParaRPr>
          </a:p>
          <a:p>
            <a:pPr marL="804863" algn="just">
              <a:lnSpc>
                <a:spcPct val="120000"/>
              </a:lnSpc>
              <a:spcAft>
                <a:spcPts val="1200"/>
              </a:spcAft>
            </a:pPr>
            <a:r>
              <a:rPr lang="fr-FR" sz="1800" dirty="0" smtClean="0">
                <a:solidFill>
                  <a:schemeClr val="tx1"/>
                </a:solidFill>
                <a:latin typeface="Gotham Book" charset="0"/>
                <a:ea typeface="Gotham Book" charset="0"/>
                <a:cs typeface="Gotham Book" charset="0"/>
              </a:rPr>
              <a:t>Consignes associant actions et points de repère favorisent l’apprentissage d’itinéraires</a:t>
            </a:r>
          </a:p>
          <a:p>
            <a:pPr algn="just">
              <a:lnSpc>
                <a:spcPct val="120000"/>
              </a:lnSpc>
              <a:spcAft>
                <a:spcPts val="1200"/>
              </a:spcAft>
              <a:buClr>
                <a:schemeClr val="bg2"/>
              </a:buClr>
              <a:buFont typeface="Wingdings" charset="2"/>
              <a:buChar char=""/>
            </a:pPr>
            <a:endParaRPr lang="fr-FR" sz="2000" dirty="0">
              <a:latin typeface="Arial"/>
              <a:cs typeface="Arial"/>
            </a:endParaRPr>
          </a:p>
        </p:txBody>
      </p:sp>
      <p:sp>
        <p:nvSpPr>
          <p:cNvPr id="6" name="Flèche vers la droite 5"/>
          <p:cNvSpPr/>
          <p:nvPr/>
        </p:nvSpPr>
        <p:spPr>
          <a:xfrm>
            <a:off x="264647" y="3238864"/>
            <a:ext cx="695109" cy="529390"/>
          </a:xfrm>
          <a:prstGeom prst="rightArrow">
            <a:avLst/>
          </a:prstGeom>
          <a:solidFill>
            <a:schemeClr val="accent2"/>
          </a:solid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Image 9" descr="communication-1991853_192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17248" y="1524000"/>
            <a:ext cx="1942333" cy="1035908"/>
          </a:xfrm>
          <a:prstGeom prst="rect">
            <a:avLst/>
          </a:prstGeom>
          <a:ln>
            <a:solidFill>
              <a:srgbClr val="000000"/>
            </a:solidFill>
          </a:ln>
        </p:spPr>
      </p:pic>
    </p:spTree>
    <p:extLst>
      <p:ext uri="{BB962C8B-B14F-4D97-AF65-F5344CB8AC3E}">
        <p14:creationId xmlns:p14="http://schemas.microsoft.com/office/powerpoint/2010/main" val="722815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cxnSp>
        <p:nvCxnSpPr>
          <p:cNvPr id="27" name="Connecteur droit 26"/>
          <p:cNvCxnSpPr>
            <a:stCxn id="29" idx="1"/>
            <a:endCxn id="12" idx="3"/>
          </p:cNvCxnSpPr>
          <p:nvPr/>
        </p:nvCxnSpPr>
        <p:spPr>
          <a:xfrm flipH="1" flipV="1">
            <a:off x="3082290" y="3221747"/>
            <a:ext cx="702535" cy="532140"/>
          </a:xfrm>
          <a:prstGeom prst="line">
            <a:avLst/>
          </a:prstGeom>
          <a:noFill/>
          <a:ln w="19050" cap="flat" cmpd="sng" algn="ctr">
            <a:solidFill>
              <a:srgbClr val="000000"/>
            </a:solidFill>
            <a:prstDash val="solid"/>
          </a:ln>
          <a:effectLst/>
        </p:spPr>
      </p:cxnSp>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Synthèse des principaux résultats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7" name="Zone de texte 988"/>
          <p:cNvSpPr txBox="1"/>
          <p:nvPr/>
        </p:nvSpPr>
        <p:spPr>
          <a:xfrm>
            <a:off x="3352799" y="1764691"/>
            <a:ext cx="2410655" cy="342900"/>
          </a:xfrm>
          <a:prstGeom prst="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a:extLst>
            <a:ext uri="{C572A759-6A51-4108-AA02-DFA0A04FC94B}">
              <ma14:wrappingTextBoxFlag xmlns:ma14="http://schemas.microsoft.com/office/mac/drawingml/2011/main"/>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400" dirty="0" smtClean="0">
                <a:solidFill>
                  <a:srgbClr val="000000"/>
                </a:solidFill>
                <a:effectLst/>
                <a:latin typeface="Gotham Book" charset="0"/>
                <a:ea typeface="Gotham Book" charset="0"/>
                <a:cs typeface="Gotham Book" charset="0"/>
              </a:rPr>
              <a:t>AUTOREGULATION</a:t>
            </a:r>
            <a:endParaRPr lang="fr-FR" sz="1400" dirty="0">
              <a:effectLst/>
              <a:latin typeface="Gotham Book" charset="0"/>
              <a:ea typeface="Gotham Book" charset="0"/>
              <a:cs typeface="Gotham Book" charset="0"/>
            </a:endParaRPr>
          </a:p>
        </p:txBody>
      </p:sp>
      <p:sp>
        <p:nvSpPr>
          <p:cNvPr id="12" name="Zone de texte 375"/>
          <p:cNvSpPr txBox="1"/>
          <p:nvPr/>
        </p:nvSpPr>
        <p:spPr>
          <a:xfrm>
            <a:off x="457835" y="3050297"/>
            <a:ext cx="2624455" cy="342900"/>
          </a:xfrm>
          <a:prstGeom prst="rect">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19050" cap="flat" cmpd="sng" algn="ctr">
            <a:solidFill>
              <a:srgbClr val="F79646">
                <a:shade val="95000"/>
                <a:satMod val="105000"/>
              </a:srgbClr>
            </a:solidFill>
            <a:prstDash val="solid"/>
          </a:ln>
          <a:effectLst>
            <a:outerShdw blurRad="40000" dist="20000" dir="5400000" rotWithShape="0">
              <a:srgbClr val="000000">
                <a:alpha val="38000"/>
              </a:srgbClr>
            </a:outerShdw>
          </a:effectLst>
          <a:extLst>
            <a:ext uri="{C572A759-6A51-4108-AA02-DFA0A04FC94B}">
              <ma14:wrappingTextBoxFlag xmlns:ma14="http://schemas.microsoft.com/office/mac/drawingml/2011/main"/>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400" dirty="0">
                <a:solidFill>
                  <a:srgbClr val="000000"/>
                </a:solidFill>
                <a:effectLst/>
                <a:latin typeface="Gotham Book" charset="0"/>
                <a:ea typeface="Gotham Book" charset="0"/>
                <a:cs typeface="Gotham Book" charset="0"/>
              </a:rPr>
              <a:t>WAYFINDING</a:t>
            </a:r>
            <a:endParaRPr lang="fr-FR" sz="1400" dirty="0">
              <a:effectLst/>
              <a:latin typeface="Gotham Book" charset="0"/>
              <a:ea typeface="Gotham Book" charset="0"/>
              <a:cs typeface="Gotham Book" charset="0"/>
            </a:endParaRPr>
          </a:p>
        </p:txBody>
      </p:sp>
      <p:cxnSp>
        <p:nvCxnSpPr>
          <p:cNvPr id="16" name="Connecteur droit avec flèche 15"/>
          <p:cNvCxnSpPr/>
          <p:nvPr/>
        </p:nvCxnSpPr>
        <p:spPr>
          <a:xfrm flipH="1">
            <a:off x="1957705" y="1937395"/>
            <a:ext cx="1394158" cy="1068826"/>
          </a:xfrm>
          <a:prstGeom prst="straightConnector1">
            <a:avLst/>
          </a:prstGeom>
          <a:noFill/>
          <a:ln w="38100" cap="flat" cmpd="sng" algn="ctr">
            <a:solidFill>
              <a:sysClr val="windowText" lastClr="000000"/>
            </a:solidFill>
            <a:prstDash val="solid"/>
            <a:headEnd type="arrow"/>
            <a:tailEnd type="arrow"/>
          </a:ln>
          <a:effectLst/>
        </p:spPr>
      </p:cxnSp>
      <p:sp>
        <p:nvSpPr>
          <p:cNvPr id="17" name="ZoneTexte 16"/>
          <p:cNvSpPr txBox="1"/>
          <p:nvPr/>
        </p:nvSpPr>
        <p:spPr>
          <a:xfrm>
            <a:off x="2277125" y="2117061"/>
            <a:ext cx="365125" cy="461665"/>
          </a:xfrm>
          <a:prstGeom prst="rect">
            <a:avLst/>
          </a:prstGeom>
          <a:noFill/>
        </p:spPr>
        <p:txBody>
          <a:bodyPr wrap="square" rtlCol="0">
            <a:spAutoFit/>
          </a:bodyPr>
          <a:lstStyle/>
          <a:p>
            <a:pPr algn="ctr"/>
            <a:r>
              <a:rPr lang="fr-FR" sz="2400" dirty="0"/>
              <a:t>+</a:t>
            </a:r>
          </a:p>
        </p:txBody>
      </p:sp>
      <p:sp>
        <p:nvSpPr>
          <p:cNvPr id="19" name="Zone de texte 991"/>
          <p:cNvSpPr txBox="1"/>
          <p:nvPr/>
        </p:nvSpPr>
        <p:spPr>
          <a:xfrm>
            <a:off x="5955145" y="3046653"/>
            <a:ext cx="2627630" cy="49954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19050" cap="flat" cmpd="sng" algn="ctr">
            <a:solidFill>
              <a:srgbClr val="9BBB59">
                <a:shade val="95000"/>
                <a:satMod val="105000"/>
              </a:srgbClr>
            </a:solidFill>
            <a:prstDash val="solid"/>
          </a:ln>
          <a:effectLst>
            <a:outerShdw blurRad="40000" dist="20000" dir="5400000" rotWithShape="0">
              <a:srgbClr val="000000">
                <a:alpha val="38000"/>
              </a:srgbClr>
            </a:outerShdw>
          </a:effectLst>
          <a:extLst>
            <a:ext uri="{C572A759-6A51-4108-AA02-DFA0A04FC94B}">
              <ma14:wrappingTextBoxFlag xmlns:ma14="http://schemas.microsoft.com/office/mac/drawingml/2011/main"/>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400" dirty="0">
                <a:solidFill>
                  <a:srgbClr val="000000"/>
                </a:solidFill>
                <a:effectLst/>
                <a:latin typeface="Gotham Book" charset="0"/>
                <a:ea typeface="Gotham Book" charset="0"/>
                <a:cs typeface="Gotham Book" charset="0"/>
              </a:rPr>
              <a:t>HETEROREGULATION GLOBALE</a:t>
            </a:r>
            <a:endParaRPr lang="fr-FR" sz="1400" dirty="0">
              <a:effectLst/>
              <a:latin typeface="Gotham Book" charset="0"/>
              <a:ea typeface="Gotham Book" charset="0"/>
              <a:cs typeface="Gotham Book" charset="0"/>
            </a:endParaRPr>
          </a:p>
        </p:txBody>
      </p:sp>
      <p:cxnSp>
        <p:nvCxnSpPr>
          <p:cNvPr id="22" name="Connecteur droit avec flèche 21"/>
          <p:cNvCxnSpPr/>
          <p:nvPr/>
        </p:nvCxnSpPr>
        <p:spPr>
          <a:xfrm>
            <a:off x="5763260" y="2197418"/>
            <a:ext cx="744220" cy="849235"/>
          </a:xfrm>
          <a:prstGeom prst="straightConnector1">
            <a:avLst/>
          </a:prstGeom>
          <a:noFill/>
          <a:ln w="38100" cap="flat" cmpd="sng" algn="ctr">
            <a:solidFill>
              <a:srgbClr val="000000"/>
            </a:solidFill>
            <a:prstDash val="solid"/>
            <a:headEnd type="arrow"/>
            <a:tailEnd type="arrow"/>
          </a:ln>
          <a:effectLst/>
        </p:spPr>
      </p:cxnSp>
      <p:sp>
        <p:nvSpPr>
          <p:cNvPr id="23" name="ZoneTexte 22"/>
          <p:cNvSpPr txBox="1"/>
          <p:nvPr/>
        </p:nvSpPr>
        <p:spPr>
          <a:xfrm>
            <a:off x="6109636" y="2320838"/>
            <a:ext cx="365125" cy="461665"/>
          </a:xfrm>
          <a:prstGeom prst="rect">
            <a:avLst/>
          </a:prstGeom>
          <a:noFill/>
        </p:spPr>
        <p:txBody>
          <a:bodyPr wrap="square" rtlCol="0">
            <a:spAutoFit/>
          </a:bodyPr>
          <a:lstStyle/>
          <a:p>
            <a:pPr algn="ctr"/>
            <a:r>
              <a:rPr lang="fr-FR" sz="2400" dirty="0" smtClean="0"/>
              <a:t>-</a:t>
            </a:r>
            <a:endParaRPr lang="fr-FR" sz="2400" dirty="0"/>
          </a:p>
        </p:txBody>
      </p:sp>
      <p:cxnSp>
        <p:nvCxnSpPr>
          <p:cNvPr id="24" name="Connecteur droit avec flèche 23"/>
          <p:cNvCxnSpPr/>
          <p:nvPr/>
        </p:nvCxnSpPr>
        <p:spPr>
          <a:xfrm flipH="1" flipV="1">
            <a:off x="5765132" y="1207454"/>
            <a:ext cx="1774657" cy="1839199"/>
          </a:xfrm>
          <a:prstGeom prst="straightConnector1">
            <a:avLst/>
          </a:prstGeom>
          <a:ln w="38100" cmpd="sng">
            <a:solidFill>
              <a:schemeClr val="tx1"/>
            </a:solidFill>
            <a:prstDash val="solid"/>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6" name="ZoneTexte 25"/>
          <p:cNvSpPr txBox="1"/>
          <p:nvPr/>
        </p:nvSpPr>
        <p:spPr>
          <a:xfrm>
            <a:off x="6630214" y="1757870"/>
            <a:ext cx="365125" cy="461665"/>
          </a:xfrm>
          <a:prstGeom prst="rect">
            <a:avLst/>
          </a:prstGeom>
          <a:noFill/>
        </p:spPr>
        <p:txBody>
          <a:bodyPr wrap="square" rtlCol="0">
            <a:spAutoFit/>
          </a:bodyPr>
          <a:lstStyle/>
          <a:p>
            <a:pPr algn="ctr"/>
            <a:r>
              <a:rPr lang="fr-FR" sz="2400" dirty="0" smtClean="0"/>
              <a:t>-</a:t>
            </a:r>
            <a:endParaRPr lang="fr-FR" sz="2400" dirty="0"/>
          </a:p>
        </p:txBody>
      </p:sp>
      <p:cxnSp>
        <p:nvCxnSpPr>
          <p:cNvPr id="28" name="Connecteur droit 27"/>
          <p:cNvCxnSpPr>
            <a:stCxn id="29" idx="7"/>
            <a:endCxn id="19" idx="1"/>
          </p:cNvCxnSpPr>
          <p:nvPr/>
        </p:nvCxnSpPr>
        <p:spPr>
          <a:xfrm flipV="1">
            <a:off x="5184847" y="3296426"/>
            <a:ext cx="770298" cy="457461"/>
          </a:xfrm>
          <a:prstGeom prst="line">
            <a:avLst/>
          </a:prstGeom>
          <a:noFill/>
          <a:ln w="19050" cap="flat" cmpd="sng" algn="ctr">
            <a:solidFill>
              <a:srgbClr val="000000"/>
            </a:solidFill>
            <a:prstDash val="solid"/>
          </a:ln>
          <a:effectLst/>
        </p:spPr>
      </p:cxnSp>
      <p:sp>
        <p:nvSpPr>
          <p:cNvPr id="29" name="Ellipse 28"/>
          <p:cNvSpPr>
            <a:spLocks/>
          </p:cNvSpPr>
          <p:nvPr/>
        </p:nvSpPr>
        <p:spPr>
          <a:xfrm>
            <a:off x="3494871" y="3619325"/>
            <a:ext cx="1979930" cy="918845"/>
          </a:xfrm>
          <a:prstGeom prst="ellipse">
            <a:avLst/>
          </a:prstGeom>
          <a:solidFill>
            <a:sysClr val="window" lastClr="FFFFFF"/>
          </a:solidFill>
          <a:ln w="190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spcAft>
                <a:spcPts val="0"/>
              </a:spcAft>
            </a:pPr>
            <a:r>
              <a:rPr lang="fr-FR" sz="1200" b="1" dirty="0">
                <a:solidFill>
                  <a:srgbClr val="000000"/>
                </a:solidFill>
                <a:effectLst/>
                <a:latin typeface="Gotham Book" charset="0"/>
                <a:ea typeface="Gotham Book" charset="0"/>
                <a:cs typeface="Gotham Book" charset="0"/>
              </a:rPr>
              <a:t>Verbalisations associant actions et points de repère</a:t>
            </a:r>
            <a:endParaRPr lang="fr-FR" sz="1200" b="1" dirty="0">
              <a:effectLst/>
              <a:latin typeface="Gotham Book" charset="0"/>
              <a:ea typeface="Gotham Book" charset="0"/>
              <a:cs typeface="Gotham Book" charset="0"/>
            </a:endParaRPr>
          </a:p>
        </p:txBody>
      </p:sp>
      <p:sp>
        <p:nvSpPr>
          <p:cNvPr id="31" name="Zone de texte 988"/>
          <p:cNvSpPr txBox="1"/>
          <p:nvPr/>
        </p:nvSpPr>
        <p:spPr>
          <a:xfrm>
            <a:off x="3351863" y="1098259"/>
            <a:ext cx="2410655" cy="342900"/>
          </a:xfrm>
          <a:prstGeom prst="rect">
            <a:avLst/>
          </a:prstGeom>
          <a:gradFill rotWithShape="1">
            <a:gsLst>
              <a:gs pos="0">
                <a:srgbClr val="8064A2">
                  <a:tint val="50000"/>
                  <a:satMod val="300000"/>
                </a:srgbClr>
              </a:gs>
              <a:gs pos="35000">
                <a:srgbClr val="8064A2">
                  <a:tint val="37000"/>
                  <a:satMod val="300000"/>
                </a:srgbClr>
              </a:gs>
              <a:gs pos="100000">
                <a:srgbClr val="8064A2">
                  <a:tint val="15000"/>
                  <a:satMod val="350000"/>
                </a:srgbClr>
              </a:gs>
            </a:gsLst>
            <a:lin ang="16200000" scaled="1"/>
          </a:gradFill>
          <a:ln w="9525" cap="flat" cmpd="sng" algn="ctr">
            <a:solidFill>
              <a:srgbClr val="8064A2">
                <a:shade val="95000"/>
                <a:satMod val="105000"/>
              </a:srgbClr>
            </a:solidFill>
            <a:prstDash val="solid"/>
          </a:ln>
          <a:effectLst>
            <a:outerShdw blurRad="40000" dist="20000" dir="5400000" rotWithShape="0">
              <a:srgbClr val="000000">
                <a:alpha val="38000"/>
              </a:srgbClr>
            </a:outerShdw>
          </a:effectLst>
          <a:extLst>
            <a:ext uri="{C572A759-6A51-4108-AA02-DFA0A04FC94B}">
              <ma14:wrappingTextBoxFlag xmlns:ma14="http://schemas.microsoft.com/office/mac/drawingml/2011/main"/>
            </a:ext>
          </a:extLst>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Aft>
                <a:spcPts val="0"/>
              </a:spcAft>
            </a:pPr>
            <a:r>
              <a:rPr lang="fr-FR" sz="1400" dirty="0" smtClean="0">
                <a:solidFill>
                  <a:srgbClr val="000000"/>
                </a:solidFill>
                <a:effectLst/>
                <a:latin typeface="Gotham Book" charset="0"/>
                <a:ea typeface="Gotham Book" charset="0"/>
                <a:cs typeface="Gotham Book" charset="0"/>
              </a:rPr>
              <a:t>Caractéristiques personnelles</a:t>
            </a:r>
            <a:endParaRPr lang="fr-FR" sz="1400" dirty="0">
              <a:effectLst/>
              <a:latin typeface="Gotham Book" charset="0"/>
              <a:ea typeface="Gotham Book" charset="0"/>
              <a:cs typeface="Gotham Book" charset="0"/>
            </a:endParaRPr>
          </a:p>
        </p:txBody>
      </p:sp>
    </p:spTree>
    <p:extLst>
      <p:ext uri="{BB962C8B-B14F-4D97-AF65-F5344CB8AC3E}">
        <p14:creationId xmlns:p14="http://schemas.microsoft.com/office/powerpoint/2010/main" val="15651578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4" name="Titre 1"/>
          <p:cNvSpPr txBox="1">
            <a:spLocks/>
          </p:cNvSpPr>
          <p:nvPr/>
        </p:nvSpPr>
        <p:spPr>
          <a:xfrm>
            <a:off x="264647" y="324853"/>
            <a:ext cx="8615986" cy="2579133"/>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fr-FR" sz="2800" dirty="0" smtClean="0">
                <a:solidFill>
                  <a:srgbClr val="404738"/>
                </a:solidFill>
                <a:latin typeface="Gotham Bold"/>
                <a:cs typeface="Gotham Bold"/>
              </a:rPr>
              <a:t>Perspectives et implications</a:t>
            </a:r>
            <a:endParaRPr lang="fr-FR" sz="2800" dirty="0" smtClean="0">
              <a:solidFill>
                <a:srgbClr val="A41522"/>
              </a:solidFill>
              <a:latin typeface="Gotham Bold"/>
              <a:cs typeface="Gotham Bold"/>
            </a:endParaRPr>
          </a:p>
          <a:p>
            <a:pPr algn="l"/>
            <a:r>
              <a:rPr lang="fr-FR" sz="1000" dirty="0" smtClean="0">
                <a:solidFill>
                  <a:srgbClr val="A41522"/>
                </a:solidFill>
                <a:latin typeface="Gotham Bold"/>
                <a:cs typeface="Gotham Bold"/>
              </a:rPr>
              <a:t>______________________________________________________________________________________________________________</a:t>
            </a:r>
          </a:p>
          <a:p>
            <a:pPr algn="l"/>
            <a:endParaRPr lang="fr-FR" sz="1200" dirty="0" smtClean="0">
              <a:solidFill>
                <a:srgbClr val="404738"/>
              </a:solidFill>
              <a:latin typeface="Gotham Bold"/>
              <a:cs typeface="Gotham Bold"/>
            </a:endParaRPr>
          </a:p>
        </p:txBody>
      </p:sp>
      <p:sp>
        <p:nvSpPr>
          <p:cNvPr id="2" name="Rectangle 1"/>
          <p:cNvSpPr/>
          <p:nvPr/>
        </p:nvSpPr>
        <p:spPr>
          <a:xfrm>
            <a:off x="264647" y="1099937"/>
            <a:ext cx="8615986" cy="3139321"/>
          </a:xfrm>
          <a:prstGeom prst="rect">
            <a:avLst/>
          </a:prstGeom>
        </p:spPr>
        <p:txBody>
          <a:bodyPr wrap="square">
            <a:spAutoFit/>
          </a:bodyPr>
          <a:lstStyle/>
          <a:p>
            <a:pPr marL="285750" indent="-285750">
              <a:buFont typeface="Wingdings" charset="2"/>
              <a:buChar char="v"/>
            </a:pPr>
            <a:r>
              <a:rPr lang="fr-FR" dirty="0" smtClean="0">
                <a:latin typeface="Gotham Book" charset="0"/>
                <a:ea typeface="Gotham Book" charset="0"/>
                <a:cs typeface="Gotham Book" charset="0"/>
              </a:rPr>
              <a:t>De nouvelles recherches</a:t>
            </a:r>
          </a:p>
          <a:p>
            <a:pPr marL="285750"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Ø"/>
            </a:pPr>
            <a:r>
              <a:rPr lang="fr-FR" dirty="0" smtClean="0">
                <a:latin typeface="Gotham Book" charset="0"/>
                <a:ea typeface="Gotham Book" charset="0"/>
                <a:cs typeface="Gotham Book" charset="0"/>
              </a:rPr>
              <a:t>Liens entre </a:t>
            </a:r>
            <a:r>
              <a:rPr lang="fr-FR" dirty="0" err="1" smtClean="0">
                <a:latin typeface="Gotham Book" charset="0"/>
                <a:ea typeface="Gotham Book" charset="0"/>
                <a:cs typeface="Gotham Book" charset="0"/>
              </a:rPr>
              <a:t>wayfinding</a:t>
            </a:r>
            <a:r>
              <a:rPr lang="fr-FR" dirty="0" smtClean="0">
                <a:latin typeface="Gotham Book" charset="0"/>
                <a:ea typeface="Gotham Book" charset="0"/>
                <a:cs typeface="Gotham Book" charset="0"/>
              </a:rPr>
              <a:t> et autorégulation</a:t>
            </a:r>
          </a:p>
          <a:p>
            <a:pPr marL="742950" lvl="1" indent="-285750">
              <a:buFont typeface="Wingdings" charset="2"/>
              <a:buChar char="Ø"/>
            </a:pPr>
            <a:r>
              <a:rPr lang="fr-FR" dirty="0" smtClean="0">
                <a:latin typeface="Gotham Book" charset="0"/>
                <a:ea typeface="Gotham Book" charset="0"/>
                <a:cs typeface="Gotham Book" charset="0"/>
              </a:rPr>
              <a:t>Impact des aides verbales sur la connaissance des points de repère et de la configuration</a:t>
            </a:r>
          </a:p>
          <a:p>
            <a:pPr marL="742950" lvl="1" indent="-285750">
              <a:buFont typeface="Wingdings" charset="2"/>
              <a:buChar char="Ø"/>
            </a:pPr>
            <a:endParaRPr lang="fr-FR" dirty="0" smtClean="0">
              <a:latin typeface="Gotham Book" charset="0"/>
              <a:ea typeface="Gotham Book" charset="0"/>
              <a:cs typeface="Gotham Book" charset="0"/>
            </a:endParaRPr>
          </a:p>
          <a:p>
            <a:pPr marL="285750" indent="-285750">
              <a:buFont typeface="Wingdings" charset="2"/>
              <a:buChar char="v"/>
            </a:pPr>
            <a:r>
              <a:rPr lang="fr-FR" dirty="0" smtClean="0">
                <a:latin typeface="Gotham Book" charset="0"/>
                <a:ea typeface="Gotham Book" charset="0"/>
                <a:cs typeface="Gotham Book" charset="0"/>
              </a:rPr>
              <a:t>Implications pratiques</a:t>
            </a:r>
          </a:p>
          <a:p>
            <a:pPr marL="285750" indent="-285750">
              <a:buFont typeface="Wingdings" charset="2"/>
              <a:buChar char="v"/>
            </a:pPr>
            <a:endParaRPr lang="fr-FR" dirty="0" smtClean="0">
              <a:latin typeface="Gotham Book" charset="0"/>
              <a:ea typeface="Gotham Book" charset="0"/>
              <a:cs typeface="Gotham Book" charset="0"/>
            </a:endParaRPr>
          </a:p>
          <a:p>
            <a:pPr marL="742950" lvl="1" indent="-285750">
              <a:buFont typeface="Wingdings" charset="2"/>
              <a:buChar char="Ø"/>
            </a:pPr>
            <a:r>
              <a:rPr lang="fr-FR" dirty="0" smtClean="0">
                <a:latin typeface="Gotham Book" charset="0"/>
                <a:ea typeface="Gotham Book" charset="0"/>
                <a:cs typeface="Gotham Book" charset="0"/>
              </a:rPr>
              <a:t>Développer l’autorégulation</a:t>
            </a:r>
          </a:p>
          <a:p>
            <a:pPr marL="742950" lvl="1" indent="-285750">
              <a:buFont typeface="Wingdings" charset="2"/>
              <a:buChar char="Ø"/>
            </a:pPr>
            <a:r>
              <a:rPr lang="fr-FR" dirty="0" smtClean="0">
                <a:latin typeface="Gotham Book" charset="0"/>
                <a:ea typeface="Gotham Book" charset="0"/>
                <a:cs typeface="Gotham Book" charset="0"/>
              </a:rPr>
              <a:t>Apprentissage des déplacements : consignes et sélection des points de repère</a:t>
            </a:r>
          </a:p>
          <a:p>
            <a:pPr marL="742950" lvl="1" indent="-285750">
              <a:buFont typeface="Wingdings" charset="2"/>
              <a:buChar char="Ø"/>
            </a:pPr>
            <a:r>
              <a:rPr lang="fr-FR" dirty="0" smtClean="0">
                <a:latin typeface="Gotham Book" charset="0"/>
                <a:ea typeface="Gotham Book" charset="0"/>
                <a:cs typeface="Gotham Book" charset="0"/>
              </a:rPr>
              <a:t>Développer des aides technologiques adaptées</a:t>
            </a:r>
            <a:endParaRPr lang="fr-FR" dirty="0">
              <a:latin typeface="Gotham Book" charset="0"/>
              <a:ea typeface="Gotham Book" charset="0"/>
              <a:cs typeface="Gotham Book" charset="0"/>
            </a:endParaRPr>
          </a:p>
        </p:txBody>
      </p:sp>
    </p:spTree>
    <p:extLst>
      <p:ext uri="{BB962C8B-B14F-4D97-AF65-F5344CB8AC3E}">
        <p14:creationId xmlns:p14="http://schemas.microsoft.com/office/powerpoint/2010/main" val="15255997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itre 1"/>
          <p:cNvSpPr txBox="1">
            <a:spLocks/>
          </p:cNvSpPr>
          <p:nvPr/>
        </p:nvSpPr>
        <p:spPr>
          <a:xfrm>
            <a:off x="313448" y="3368841"/>
            <a:ext cx="8525751" cy="888109"/>
          </a:xfrm>
          <a:prstGeom prst="rect">
            <a:avLst/>
          </a:prstGeom>
        </p:spPr>
        <p:txBody>
          <a:bodyPr vert="horz" lIns="91440" tIns="45720" rIns="91440" bIns="45720" rtlCol="0" anchor="t">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fr-FR" sz="2800" dirty="0" smtClean="0">
                <a:solidFill>
                  <a:srgbClr val="404738"/>
                </a:solidFill>
                <a:latin typeface="Gotham Bold"/>
                <a:cs typeface="Gotham Bold"/>
              </a:rPr>
              <a:t>Merci de </a:t>
            </a:r>
            <a:r>
              <a:rPr lang="fr-FR" sz="2800" smtClean="0">
                <a:solidFill>
                  <a:srgbClr val="404738"/>
                </a:solidFill>
                <a:latin typeface="Gotham Bold"/>
                <a:cs typeface="Gotham Bold"/>
              </a:rPr>
              <a:t>votre attention</a:t>
            </a:r>
            <a:endParaRPr lang="fr-FR" sz="2800" dirty="0" smtClean="0">
              <a:solidFill>
                <a:srgbClr val="404738"/>
              </a:solidFill>
              <a:latin typeface="Gotham Bold"/>
              <a:cs typeface="Gotham Bold"/>
            </a:endParaRPr>
          </a:p>
          <a:p>
            <a:r>
              <a:rPr lang="fr-FR" sz="1000" dirty="0" smtClean="0">
                <a:solidFill>
                  <a:srgbClr val="A41522"/>
                </a:solidFill>
                <a:latin typeface="Gotham Bold"/>
                <a:cs typeface="Gotham Bold"/>
              </a:rPr>
              <a:t>___________________________________________________________________________________________________</a:t>
            </a:r>
            <a:endParaRPr lang="fr-FR" sz="2000" dirty="0" smtClean="0">
              <a:solidFill>
                <a:srgbClr val="404738"/>
              </a:solidFill>
              <a:latin typeface="Gotham Bold"/>
              <a:cs typeface="Gotham Bold"/>
            </a:endParaRPr>
          </a:p>
          <a:p>
            <a:endParaRPr lang="fr-FR" sz="2000" dirty="0">
              <a:solidFill>
                <a:srgbClr val="404738"/>
              </a:solidFill>
              <a:latin typeface="Gotham Bold"/>
              <a:cs typeface="Gotham Bold"/>
            </a:endParaRPr>
          </a:p>
        </p:txBody>
      </p:sp>
      <p:grpSp>
        <p:nvGrpSpPr>
          <p:cNvPr id="12" name="Grouper 11"/>
          <p:cNvGrpSpPr>
            <a:grpSpLocks noChangeAspect="1"/>
          </p:cNvGrpSpPr>
          <p:nvPr/>
        </p:nvGrpSpPr>
        <p:grpSpPr>
          <a:xfrm>
            <a:off x="2879344" y="324853"/>
            <a:ext cx="3385313" cy="2812676"/>
            <a:chOff x="0" y="457199"/>
            <a:chExt cx="5764398" cy="4787901"/>
          </a:xfrm>
        </p:grpSpPr>
        <p:pic>
          <p:nvPicPr>
            <p:cNvPr id="13" name="Image 12" descr="Macintosh HD:Users:ycourbois:Desktop:Capture d’écran 2017-05-17 à 11.24.43.png"/>
            <p:cNvPicPr>
              <a:picLocks/>
            </p:cNvPicPr>
            <p:nvPr/>
          </p:nvPicPr>
          <p:blipFill>
            <a:blip r:embed="rId3">
              <a:alphaModFix amt="63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0" y="457200"/>
              <a:ext cx="5755640" cy="4787900"/>
            </a:xfrm>
            <a:prstGeom prst="rect">
              <a:avLst/>
            </a:prstGeom>
            <a:noFill/>
            <a:ln>
              <a:noFill/>
            </a:ln>
          </p:spPr>
        </p:pic>
        <p:pic>
          <p:nvPicPr>
            <p:cNvPr id="14" name="Image 13" descr="Macintosh HD:Users:ycourbois:Desktop:Img2.pdf"/>
            <p:cNvPicPr>
              <a:picLocks noChangeAspect="1"/>
            </p:cNvPicPr>
            <p:nvPr/>
          </p:nvPicPr>
          <p:blipFill rotWithShape="1">
            <a:blip r:embed="rId5">
              <a:extLst>
                <a:ext uri="{28A0092B-C50C-407E-A947-70E740481C1C}">
                  <a14:useLocalDpi xmlns:a14="http://schemas.microsoft.com/office/drawing/2010/main" val="0"/>
                </a:ext>
              </a:extLst>
            </a:blip>
            <a:srcRect t="7938" r="12" b="8949"/>
            <a:stretch/>
          </p:blipFill>
          <p:spPr bwMode="auto">
            <a:xfrm>
              <a:off x="5080" y="457199"/>
              <a:ext cx="5759318" cy="4787362"/>
            </a:xfrm>
            <a:prstGeom prst="rect">
              <a:avLst/>
            </a:prstGeom>
            <a:noFill/>
            <a:ln>
              <a:noFill/>
            </a:ln>
          </p:spPr>
        </p:pic>
      </p:grpSp>
    </p:spTree>
    <p:extLst>
      <p:ext uri="{BB962C8B-B14F-4D97-AF65-F5344CB8AC3E}">
        <p14:creationId xmlns:p14="http://schemas.microsoft.com/office/powerpoint/2010/main" val="15478218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B6F2769-7194-4217-93D3-3AF3A4742282}">
  <ds:schemaRefs>
    <ds:schemaRef ds:uri="http://www.w3.org/XML/1998/namespace"/>
    <ds:schemaRef ds:uri="http://schemas.microsoft.com/office/2006/metadata/properties"/>
    <ds:schemaRef ds:uri="http://purl.org/dc/terms/"/>
    <ds:schemaRef ds:uri="http://schemas.microsoft.com/sharepoint/v3/field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15025</TotalTime>
  <Words>954</Words>
  <Application>Microsoft Macintosh PowerPoint</Application>
  <PresentationFormat>Présentation à l'écran (16:9)</PresentationFormat>
  <Paragraphs>202</Paragraphs>
  <Slides>23</Slides>
  <Notes>13</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23</vt:i4>
      </vt:variant>
    </vt:vector>
  </HeadingPairs>
  <TitlesOfParts>
    <vt:vector size="32" baseType="lpstr">
      <vt:lpstr>Calibri</vt:lpstr>
      <vt:lpstr>Gill Sans MT</vt:lpstr>
      <vt:lpstr>Gotham</vt:lpstr>
      <vt:lpstr>Gotham Bold</vt:lpstr>
      <vt:lpstr>Gotham Book</vt:lpstr>
      <vt:lpstr>Times New Roman</vt:lpstr>
      <vt:lpstr>Wingdings</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FileNewTemplate</dc:title>
  <dc:creator>Diana</dc:creator>
  <cp:lastModifiedBy>Utilisateur de Microsoft Office</cp:lastModifiedBy>
  <cp:revision>71</cp:revision>
  <dcterms:created xsi:type="dcterms:W3CDTF">2010-04-12T23:12:02Z</dcterms:created>
  <dcterms:modified xsi:type="dcterms:W3CDTF">2017-11-19T22:36:47Z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